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E520E-F1BA-AF7F-B0E4-295A874ACD75}" v="17" dt="2024-11-07T15:44:19.626"/>
    <p1510:client id="{546899F4-D029-DD32-2C26-73F61181DEA1}" v="19" dt="2024-11-07T14:41:55.9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1143000" y="685800"/>
            <a:ext cx="4572000" cy="3429000"/>
          </a:xfrm>
          <a:prstGeom prst="rect">
            <a:avLst/>
          </a:prstGeom>
        </p:spPr>
        <p:txBody>
          <a:bodyPr/>
          <a:lstStyle/>
          <a:p>
            <a:endParaRPr/>
          </a:p>
        </p:txBody>
      </p:sp>
      <p:sp>
        <p:nvSpPr>
          <p:cNvPr id="83" name="Shape 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90"/>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39"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0"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64"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65"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4" name="Picture Placeholder 2"/>
          <p:cNvSpPr>
            <a:spLocks noGrp="1"/>
          </p:cNvSpPr>
          <p:nvPr>
            <p:ph type="pic" sz="half" idx="21"/>
          </p:nvPr>
        </p:nvSpPr>
        <p:spPr>
          <a:xfrm>
            <a:off x="5183187" y="987425"/>
            <a:ext cx="6172203" cy="4873625"/>
          </a:xfrm>
          <a:prstGeom prst="rect">
            <a:avLst/>
          </a:prstGeom>
        </p:spPr>
        <p:txBody>
          <a:bodyPr lIns="91439" tIns="45719" rIns="91439" bIns="45719">
            <a:noAutofit/>
          </a:bodyPr>
          <a:lstStyle/>
          <a:p>
            <a:endParaRPr/>
          </a:p>
        </p:txBody>
      </p:sp>
      <p:sp>
        <p:nvSpPr>
          <p:cNvPr id="7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wpgovuk.sharepoint.com/:f:/s/SRO-8268/EmoYjFD7_q1LiWfJ3ADtq8cB3GqHfZiuAlIiKh84qX9vMw?e=r1IfT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video" Target="https://www.youtube.com/embed/nXinqX2Dikg?feature=oembed" TargetMode="External"/><Relationship Id="rId6" Type="http://schemas.openxmlformats.org/officeDocument/2006/relationships/image" Target="../media/image30.jpeg"/><Relationship Id="rId5" Type="http://schemas.openxmlformats.org/officeDocument/2006/relationships/hyperlink" Target="https://jobhelp.campaign.gov.uk/wp-content/uploads/2024/10/OneDrive_2024-10-21-10.zip" TargetMode="External"/><Relationship Id="rId4" Type="http://schemas.openxmlformats.org/officeDocument/2006/relationships/hyperlink" Target="https://jobhelp.campaign.gov.uk/wp-content/uploads/2024/10/OneDrive_2024-10-21-11.zip" TargetMode="External"/><Relationship Id="rId9" Type="http://schemas.openxmlformats.org/officeDocument/2006/relationships/hyperlink" Target="https://dwpjobs-eorecruitment-microsite.co.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jobhelp.campaign.gov.uk/wp-content/uploads/2024/10/OneDrive_2024-10-21-18.zip"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jobhelp.campaign.gov.uk/wp-content/uploads/2024/10/OneDrive_2024-10-21-12-1.zi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eo.resourcing@DWP.GOV.UK" TargetMode="External"/><Relationship Id="rId5" Type="http://schemas.openxmlformats.org/officeDocument/2006/relationships/hyperlink" Target="https://dwpjobs-eorecruitment-microsite.co.uk/" TargetMode="External"/><Relationship Id="rId4" Type="http://schemas.openxmlformats.org/officeDocument/2006/relationships/hyperlink" Target="https://intranet.dwp.gov.uk/section/working-dwp/human-resources/selection-and-success-profiles/recruitment-and-selection/dwp-recruitment-brand"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1.xml"/><Relationship Id="rId7" Type="http://schemas.openxmlformats.org/officeDocument/2006/relationships/slide" Target="slide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hyperlink" Target="https://dwpjobs-eorecruitment-microsite.co.uk/" TargetMode="External"/><Relationship Id="rId13" Type="http://schemas.openxmlformats.org/officeDocument/2006/relationships/image" Target="../media/image7.jpeg"/><Relationship Id="rId3" Type="http://schemas.openxmlformats.org/officeDocument/2006/relationships/slideLayout" Target="../slideLayouts/slideLayout5.xml"/><Relationship Id="rId7" Type="http://schemas.openxmlformats.org/officeDocument/2006/relationships/hyperlink" Target="https://jobhelp.campaign.gov.uk/wp-content/uploads/2024/10/OneDrive_2024-10-21-19.zip" TargetMode="External"/><Relationship Id="rId12" Type="http://schemas.openxmlformats.org/officeDocument/2006/relationships/image" Target="../media/image6.jpeg"/><Relationship Id="rId2" Type="http://schemas.openxmlformats.org/officeDocument/2006/relationships/video" Target="https://www.youtube.com/embed/lEHaora42t4?feature=oembed" TargetMode="External"/><Relationship Id="rId1" Type="http://schemas.openxmlformats.org/officeDocument/2006/relationships/video" Target="https://www.youtube.com/embed/tO4-XpbwCLY?feature=oembed" TargetMode="Externa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hyperlink" Target="https://eur03.safelinks.protection.outlook.com/?url=https%3A%2F%2Fjobhelp.campaign.gov.uk%2Fwp-content%2Fuploads%2F2024%2F10%2FOneDrive_2024-10-22-1.zip&amp;data=05%7C02%7CVICKI.DAWSON%40DWP.GOV.UK%7C40fa7f473e134719267008dcf279b5f2%7C96f1f6e910574117ac2880cdfe86f8c3%7C0%7C0%7C638651851751256750%7CUnknown%7CTWFpbGZsb3d8eyJWIjoiMC4wLjAwMDAiLCJQIjoiV2luMzIiLCJBTiI6Ik1haWwiLCJXVCI6Mn0%3D%7C0%7C%7C%7C&amp;sdata=UVIhGcYTStUkyfw7u7gFSSrR7p7L9pkYRJU9gfyrez0%3D&amp;reserved=0" TargetMode="External"/><Relationship Id="rId4" Type="http://schemas.openxmlformats.org/officeDocument/2006/relationships/image" Target="../media/image1.png"/><Relationship Id="rId9" Type="http://schemas.openxmlformats.org/officeDocument/2006/relationships/hyperlink" Target="https://eur03.safelinks.protection.outlook.com/?url=https%3A%2F%2Fjobhelp.campaign.gov.uk%2Fwp-content%2Fuploads%2F2024%2F10%2FOneDrive_2024-10-21-21.zip&amp;data=05%7C02%7CVICKI.DAWSON%40DWP.GOV.UK%7Cbb346f18df314ddbd8c008dcf1e36dc8%7C96f1f6e910574117ac2880cdfe86f8c3%7C0%7C0%7C638651206298988355%7CUnknown%7CTWFpbGZsb3d8eyJWIjoiMC4wLjAwMDAiLCJQIjoiV2luMzIiLCJBTiI6Ik1haWwiLCJXVCI6Mn0%3D%7C0%7C%7C%7C&amp;sdata=HaYLV8WavNOje31MeGywThDBkwpTT3g3tWbdzl789JU%3D&amp;reserved=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jobhelp.campaign.gov.uk/wp-content/uploads/2024/10/OneDrive_2024-10-21-15.zip" TargetMode="External"/><Relationship Id="rId13" Type="http://schemas.openxmlformats.org/officeDocument/2006/relationships/image" Target="../media/image11.png"/><Relationship Id="rId3" Type="http://schemas.openxmlformats.org/officeDocument/2006/relationships/video" Target="https://www.youtube.com/embed/OsNouCq7NQY?feature=oembed" TargetMode="External"/><Relationship Id="rId7" Type="http://schemas.openxmlformats.org/officeDocument/2006/relationships/hyperlink" Target="https://dwpjobs-eorecruitment-microsite.co.uk/" TargetMode="External"/><Relationship Id="rId12" Type="http://schemas.openxmlformats.org/officeDocument/2006/relationships/image" Target="../media/image10.png"/><Relationship Id="rId2" Type="http://schemas.openxmlformats.org/officeDocument/2006/relationships/video" Target="../media/media1.mp4"/><Relationship Id="rId16" Type="http://schemas.openxmlformats.org/officeDocument/2006/relationships/image" Target="../media/image14.jpeg"/><Relationship Id="rId1" Type="http://schemas.microsoft.com/office/2007/relationships/media" Target="../media/media1.mp4"/><Relationship Id="rId6" Type="http://schemas.openxmlformats.org/officeDocument/2006/relationships/hyperlink" Target="https://jobhelp.campaign.gov.uk/wp-content/uploads/2024/10/OneDrive_2024-10-21-14.zip" TargetMode="External"/><Relationship Id="rId11" Type="http://schemas.openxmlformats.org/officeDocument/2006/relationships/image" Target="../media/image9.png"/><Relationship Id="rId5" Type="http://schemas.openxmlformats.org/officeDocument/2006/relationships/image" Target="../media/image1.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slideLayout" Target="../slideLayouts/slideLayout5.xml"/><Relationship Id="rId9" Type="http://schemas.openxmlformats.org/officeDocument/2006/relationships/hyperlink" Target="https://jobhelp.campaign.gov.uk/wp-content/uploads/2024/10/OneDrive_2024-10-21-13.zip" TargetMode="Externa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hyperlink" Target="https://jobhelp.campaign.gov.uk/wp-content/uploads/2024/10/OneDrive_2024-10-21-5.zip" TargetMode="External"/><Relationship Id="rId3" Type="http://schemas.openxmlformats.org/officeDocument/2006/relationships/image" Target="../media/image1.png"/><Relationship Id="rId7" Type="http://schemas.openxmlformats.org/officeDocument/2006/relationships/hyperlink" Target="https://jobhelp.campaign.gov.uk/wp-content/uploads/2024/10/OneDrive_2024-10-21-6.zip" TargetMode="External"/><Relationship Id="rId2" Type="http://schemas.openxmlformats.org/officeDocument/2006/relationships/slideLayout" Target="../slideLayouts/slideLayout5.xml"/><Relationship Id="rId1" Type="http://schemas.openxmlformats.org/officeDocument/2006/relationships/video" Target="https://www.youtube.com/embed/NBKoytDtmh4?feature=oembed"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hyperlink" Target="https://dwpjobs-eorecruitment-microsite.co.uk/"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ideo" Target="https://www.youtube.com/embed/DwG6S1XQy2Y?feature=oembed" TargetMode="External"/><Relationship Id="rId6" Type="http://schemas.openxmlformats.org/officeDocument/2006/relationships/hyperlink" Target="https://dwpjobs-eorecruitment-microsite.co.uk/" TargetMode="External"/><Relationship Id="rId5" Type="http://schemas.openxmlformats.org/officeDocument/2006/relationships/hyperlink" Target="https://eur03.safelinks.protection.outlook.com/?url=https%3A%2F%2Fjobhelp.campaign.gov.uk%2Fwp-content%2Fuploads%2F2024%2F10%2FOneDrive_2024-10-21-2.zip&amp;data=05%7C02%7CVICKI.DAWSON%40DWP.GOV.UK%7Cbb346f18df314ddbd8c008dcf1e36dc8%7C96f1f6e910574117ac2880cdfe86f8c3%7C0%7C0%7C638651206298597460%7CUnknown%7CTWFpbGZsb3d8eyJWIjoiMC4wLjAwMDAiLCJQIjoiV2luMzIiLCJBTiI6Ik1haWwiLCJXVCI6Mn0%3D%7C0%7C%7C%7C&amp;sdata=LcviSTSF5eoEK6dvV7ryaoj3uvR8DJTPibmx2RAasOA%3D&amp;reserved=0" TargetMode="External"/><Relationship Id="rId4" Type="http://schemas.openxmlformats.org/officeDocument/2006/relationships/hyperlink" Target="https://jobhelp.campaign.gov.uk/wp-content/uploads/2024/11/CMS-External-Video-link.zip" TargetMode="Externa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slideLayout" Target="../slideLayouts/slideLayout5.xml"/><Relationship Id="rId1" Type="http://schemas.openxmlformats.org/officeDocument/2006/relationships/video" Target="https://www.youtube.com/embed/-ht5IXSQDA4?feature=oembed" TargetMode="External"/><Relationship Id="rId6" Type="http://schemas.openxmlformats.org/officeDocument/2006/relationships/hyperlink" Target="https://dwpjobs-eorecruitment-microsite.co.uk/" TargetMode="External"/><Relationship Id="rId5" Type="http://schemas.openxmlformats.org/officeDocument/2006/relationships/hyperlink" Target="https://jobhelp.campaign.gov.uk/wp-content/uploads/2024/10/OneDrive_2024-10-21-7.zip" TargetMode="External"/><Relationship Id="rId4" Type="http://schemas.openxmlformats.org/officeDocument/2006/relationships/hyperlink" Target="https://jobhelp.campaign.gov.uk/wp-content/uploads/2024/10/OneDrive_2024-10-21-8.zip" TargetMode="Externa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video" Target="https://www.youtube.com/embed/PZDiBYqIQc8?feature=oembed" TargetMode="External"/><Relationship Id="rId6" Type="http://schemas.openxmlformats.org/officeDocument/2006/relationships/hyperlink" Target="https://dwpjobs-eorecruitment-microsite.co.uk/" TargetMode="External"/><Relationship Id="rId5" Type="http://schemas.openxmlformats.org/officeDocument/2006/relationships/hyperlink" Target="https://jobhelp.campaign.gov.uk/wp-content/uploads/2024/10/OneDrive_2024-10-21-16.zip" TargetMode="External"/><Relationship Id="rId4" Type="http://schemas.openxmlformats.org/officeDocument/2006/relationships/hyperlink" Target="https://jobhelp.campaign.gov.uk/wp-content/uploads/2024/10/OneDrive_2024-10-21-17.zip" TargetMode="Externa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jpeg"/><Relationship Id="rId2" Type="http://schemas.openxmlformats.org/officeDocument/2006/relationships/slideLayout" Target="../slideLayouts/slideLayout5.xml"/><Relationship Id="rId1" Type="http://schemas.openxmlformats.org/officeDocument/2006/relationships/video" Target="https://www.youtube.com/embed/GotVvENZx3Q?feature=oembed" TargetMode="External"/><Relationship Id="rId6" Type="http://schemas.openxmlformats.org/officeDocument/2006/relationships/hyperlink" Target="https://dwpjobs-eorecruitment-microsite.co.uk/" TargetMode="External"/><Relationship Id="rId5" Type="http://schemas.openxmlformats.org/officeDocument/2006/relationships/hyperlink" Target="https://eur03.safelinks.protection.outlook.com/?url=https%3A%2F%2Fjobhelp.campaign.gov.uk%2Fwp-content%2Fuploads%2F2024%2F10%2FCFCD-Quotepics1.zip&amp;data=05%7C02%7CVICKI.DAWSON%40DWP.GOV.UK%7C216a5f58c0ea4d14ad3808dcf41fb863%7C96f1f6e910574117ac2880cdfe86f8c3%7C0%7C0%7C638653664325437070%7CUnknown%7CTWFpbGZsb3d8eyJWIjoiMC4wLjAwMDAiLCJQIjoiV2luMzIiLCJBTiI6Ik1haWwiLCJXVCI6Mn0%3D%7C0%7C%7C%7C&amp;sdata=piay8%2BYJtlg1lF0YFfY%2FF9X9%2Bqj96nq1K8SRtIATIvI%3D&amp;reserved=0" TargetMode="External"/><Relationship Id="rId4" Type="http://schemas.openxmlformats.org/officeDocument/2006/relationships/hyperlink" Target="https://jobhelp.campaign.gov.uk/wp-content/uploads/2024/10/OneDrive_2024-10-21-4.zip" TargetMode="Externa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WC_RC_PPTBG.png" descr="WC_RC_PPTB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 y="0"/>
            <a:ext cx="12192004" cy="6858001"/>
          </a:xfrm>
          <a:prstGeom prst="rect">
            <a:avLst/>
          </a:prstGeom>
          <a:ln w="12700">
            <a:miter lim="400000"/>
          </a:ln>
        </p:spPr>
      </p:pic>
      <p:pic>
        <p:nvPicPr>
          <p:cNvPr id="86" name="WC_RC_PPTBG.png" descr="WC_RC_PPTB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208" y="0"/>
            <a:ext cx="12192003" cy="6858001"/>
          </a:xfrm>
          <a:prstGeom prst="rect">
            <a:avLst/>
          </a:prstGeom>
          <a:ln w="12700">
            <a:miter lim="400000"/>
          </a:ln>
        </p:spPr>
      </p:pic>
      <p:sp>
        <p:nvSpPr>
          <p:cNvPr id="87" name="Stakeholder Toolkit…"/>
          <p:cNvSpPr txBox="1"/>
          <p:nvPr/>
        </p:nvSpPr>
        <p:spPr>
          <a:xfrm>
            <a:off x="877579" y="2234893"/>
            <a:ext cx="9984386" cy="3406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a:defRPr sz="2400" b="1">
                <a:solidFill>
                  <a:schemeClr val="accent1"/>
                </a:solidFill>
                <a:latin typeface="Arial"/>
                <a:ea typeface="Arial"/>
                <a:cs typeface="Arial"/>
                <a:sym typeface="Arial"/>
              </a:defRPr>
            </a:pPr>
            <a:r>
              <a:rPr lang="en-US"/>
              <a:t>DWP</a:t>
            </a:r>
            <a:r>
              <a:t> Employer &amp; Partnerships Stakeholder Toolkit </a:t>
            </a:r>
            <a:endParaRPr sz="3200"/>
          </a:p>
          <a:p>
            <a:pPr>
              <a:lnSpc>
                <a:spcPct val="120000"/>
              </a:lnSpc>
              <a:spcBef>
                <a:spcPts val="1400"/>
              </a:spcBef>
              <a:defRPr sz="1600">
                <a:latin typeface="Arial"/>
                <a:ea typeface="Arial"/>
                <a:cs typeface="Arial"/>
                <a:sym typeface="Arial"/>
              </a:defRPr>
            </a:pPr>
            <a:r>
              <a:t>This toolkit has been designed for you to select appropriate assets and share with your networks </a:t>
            </a:r>
            <a:endParaRPr>
              <a:solidFill>
                <a:schemeClr val="accent1"/>
              </a:solidFill>
            </a:endParaRPr>
          </a:p>
          <a:p>
            <a:pPr>
              <a:lnSpc>
                <a:spcPct val="120000"/>
              </a:lnSpc>
              <a:defRPr sz="1600">
                <a:latin typeface="Arial"/>
                <a:ea typeface="Arial"/>
                <a:cs typeface="Arial"/>
                <a:sym typeface="Arial"/>
              </a:defRPr>
            </a:pPr>
            <a:r>
              <a:t>and partners to support local and national DWP recruitment. Individual asset files are designed to </a:t>
            </a:r>
            <a:br>
              <a:rPr/>
            </a:br>
            <a:r>
              <a:t>be used on </a:t>
            </a:r>
            <a:r>
              <a:rPr lang="en-GB"/>
              <a:t>stakeholders'</a:t>
            </a:r>
            <a:r>
              <a:t> own communication channels.</a:t>
            </a:r>
            <a:endParaRPr>
              <a:solidFill>
                <a:schemeClr val="accent1"/>
              </a:solidFill>
            </a:endParaRPr>
          </a:p>
          <a:p>
            <a:pPr>
              <a:lnSpc>
                <a:spcPct val="120000"/>
              </a:lnSpc>
              <a:spcBef>
                <a:spcPts val="1000"/>
              </a:spcBef>
              <a:defRPr sz="1500" b="1">
                <a:latin typeface="Arial"/>
                <a:ea typeface="Arial"/>
                <a:cs typeface="Arial"/>
                <a:sym typeface="Arial"/>
              </a:defRPr>
            </a:pPr>
            <a:r>
              <a:t>What’s included:</a:t>
            </a:r>
          </a:p>
          <a:p>
            <a:pPr marL="342265" indent="-342265">
              <a:lnSpc>
                <a:spcPct val="120000"/>
              </a:lnSpc>
              <a:spcBef>
                <a:spcPts val="400"/>
              </a:spcBef>
              <a:buSzPct val="100000"/>
              <a:buFont typeface="Arial"/>
              <a:buChar char="•"/>
              <a:defRPr sz="1400">
                <a:latin typeface="Arial"/>
                <a:ea typeface="Arial"/>
                <a:cs typeface="Arial"/>
                <a:sym typeface="Arial"/>
              </a:defRPr>
            </a:pPr>
            <a:r>
              <a:t>Introduction email for external stakeholders.</a:t>
            </a:r>
          </a:p>
          <a:p>
            <a:pPr marL="342265" indent="-342265">
              <a:lnSpc>
                <a:spcPct val="120000"/>
              </a:lnSpc>
              <a:spcBef>
                <a:spcPts val="400"/>
              </a:spcBef>
              <a:buSzPct val="100000"/>
              <a:buFont typeface="Arial"/>
              <a:buChar char="•"/>
              <a:defRPr sz="1400">
                <a:latin typeface="Arial"/>
                <a:ea typeface="Arial"/>
                <a:cs typeface="Arial"/>
                <a:sym typeface="Arial"/>
              </a:defRPr>
            </a:pPr>
            <a:r>
              <a:t>Social media assets, quotes and short videos from DWP colleagues talking about the benefits of their jobs, </a:t>
            </a:r>
            <a:br>
              <a:rPr/>
            </a:br>
            <a:r>
              <a:t>including supporting copy for Facebook and X in English and Welsh.</a:t>
            </a:r>
            <a:endParaRPr>
              <a:solidFill>
                <a:schemeClr val="accent1"/>
              </a:solidFill>
            </a:endParaRPr>
          </a:p>
          <a:p>
            <a:pPr marL="342900" indent="-342900">
              <a:lnSpc>
                <a:spcPct val="120000"/>
              </a:lnSpc>
              <a:spcBef>
                <a:spcPts val="400"/>
              </a:spcBef>
              <a:buSzPct val="100000"/>
              <a:buFont typeface="Arial"/>
              <a:buChar char="•"/>
              <a:defRPr sz="1400">
                <a:latin typeface="Arial"/>
                <a:ea typeface="Arial"/>
                <a:cs typeface="Arial"/>
                <a:sym typeface="Arial"/>
              </a:defRPr>
            </a:pPr>
            <a:r>
              <a:t>Selected print ready A4 posters and A5 leaflets.</a:t>
            </a:r>
            <a:endParaRPr lang="en-GB"/>
          </a:p>
          <a:p>
            <a:pPr marL="342900" indent="-342900">
              <a:lnSpc>
                <a:spcPct val="120000"/>
              </a:lnSpc>
              <a:spcBef>
                <a:spcPts val="400"/>
              </a:spcBef>
              <a:buSzPct val="100000"/>
              <a:buFont typeface="Arial"/>
              <a:buChar char="•"/>
              <a:defRPr sz="1400">
                <a:latin typeface="Arial"/>
                <a:ea typeface="Arial"/>
                <a:cs typeface="Arial"/>
                <a:sym typeface="Arial"/>
              </a:defRPr>
            </a:pPr>
            <a:r>
              <a:rPr lang="en-GB"/>
              <a:t>Video (MP4 files) can be shared through local DWP social media channels using this </a:t>
            </a:r>
            <a:r>
              <a:rPr lang="en-GB">
                <a:hlinkClick r:id="rId3"/>
              </a:rPr>
              <a:t>SharePoint folder </a:t>
            </a:r>
            <a:r>
              <a:rPr lang="en-GB"/>
              <a:t> </a:t>
            </a:r>
            <a:endParaRPr/>
          </a:p>
        </p:txBody>
      </p:sp>
      <p:pic>
        <p:nvPicPr>
          <p:cNvPr id="88" name="Picture 3" descr="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978"/>
            <a:ext cx="12192000" cy="223191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WC_RC_PPTBG.png" descr="WC_RC_PPTB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16" y="-2"/>
            <a:ext cx="12192004" cy="6858004"/>
          </a:xfrm>
          <a:prstGeom prst="rect">
            <a:avLst/>
          </a:prstGeom>
          <a:ln w="12700">
            <a:miter lim="400000"/>
          </a:ln>
        </p:spPr>
      </p:pic>
      <p:sp>
        <p:nvSpPr>
          <p:cNvPr id="226" name="Title 1"/>
          <p:cNvSpPr txBox="1"/>
          <p:nvPr/>
        </p:nvSpPr>
        <p:spPr>
          <a:xfrm>
            <a:off x="632077" y="1211292"/>
            <a:ext cx="10900018" cy="94457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p>
            <a:pPr>
              <a:lnSpc>
                <a:spcPct val="140000"/>
              </a:lnSpc>
              <a:defRPr sz="1400">
                <a:solidFill>
                  <a:schemeClr val="accent1"/>
                </a:solidFill>
                <a:latin typeface="Arial"/>
                <a:ea typeface="Arial"/>
                <a:cs typeface="Arial"/>
                <a:sym typeface="Arial"/>
              </a:defRPr>
            </a:pPr>
            <a:r>
              <a:t>David talks about working in RSD as a Pension Credit Changes Team Leader and promotes some of the benefits of working for DWP. </a:t>
            </a:r>
          </a:p>
          <a:p>
            <a:pPr>
              <a:lnSpc>
                <a:spcPct val="140000"/>
              </a:lnSpc>
              <a:defRPr sz="1400">
                <a:latin typeface="Arial"/>
                <a:ea typeface="Arial"/>
                <a:cs typeface="Arial"/>
                <a:sym typeface="Arial"/>
              </a:defRPr>
            </a:pPr>
            <a:r>
              <a:rPr lang="en-US" sz="1500" b="1"/>
              <a:t>Download social media </a:t>
            </a:r>
            <a:r>
              <a:rPr lang="en-US" sz="1500" b="1">
                <a:solidFill>
                  <a:srgbClr val="FF0000"/>
                </a:solidFill>
                <a:hlinkClick r:id="rId4">
                  <a:extLst>
                    <a:ext uri="{A12FA001-AC4F-418D-AE19-62706E023703}">
                      <ahyp:hlinkClr xmlns:ahyp="http://schemas.microsoft.com/office/drawing/2018/hyperlinkcolor" val="tx"/>
                    </a:ext>
                  </a:extLst>
                </a:hlinkClick>
              </a:rPr>
              <a:t>video</a:t>
            </a:r>
            <a:r>
              <a:rPr lang="en-US" sz="1500" b="1"/>
              <a:t> and </a:t>
            </a:r>
            <a:r>
              <a:rPr lang="en-US" sz="1500" b="1">
                <a:solidFill>
                  <a:srgbClr val="FF0000"/>
                </a:solidFill>
                <a:hlinkClick r:id="rId5">
                  <a:extLst>
                    <a:ext uri="{A12FA001-AC4F-418D-AE19-62706E023703}">
                      <ahyp:hlinkClr xmlns:ahyp="http://schemas.microsoft.com/office/drawing/2018/hyperlinkcolor" val="tx"/>
                    </a:ext>
                  </a:extLst>
                </a:hlinkClick>
              </a:rPr>
              <a:t>quotepics</a:t>
            </a:r>
            <a:r>
              <a:rPr lang="en-US" sz="1500" b="1"/>
              <a:t> posts for Facebook and X</a:t>
            </a:r>
            <a:r>
              <a:rPr lang="en-US"/>
              <a:t> </a:t>
            </a:r>
            <a:r>
              <a:t> </a:t>
            </a:r>
          </a:p>
        </p:txBody>
      </p:sp>
      <p:pic>
        <p:nvPicPr>
          <p:cNvPr id="227" name="A Day in the Life Working in Retirement ServicesOnline Media 14" descr="A Day in the Life Working in Retirement ServicesOnline Media 14"/>
          <p:cNvPicPr>
            <a:picLocks/>
          </p:cNvPicPr>
          <p:nvPr>
            <a:videoFile r:link="rId1"/>
          </p:nvPr>
        </p:nvPicPr>
        <p:blipFill>
          <a:blip r:embed="rId6"/>
          <a:stretch>
            <a:fillRect/>
          </a:stretch>
        </p:blipFill>
        <p:spPr>
          <a:xfrm>
            <a:off x="1539807" y="2158842"/>
            <a:ext cx="3270334" cy="1886300"/>
          </a:xfrm>
          <a:prstGeom prst="rect">
            <a:avLst/>
          </a:prstGeom>
        </p:spPr>
      </p:pic>
      <p:grpSp>
        <p:nvGrpSpPr>
          <p:cNvPr id="230" name="Group"/>
          <p:cNvGrpSpPr/>
          <p:nvPr/>
        </p:nvGrpSpPr>
        <p:grpSpPr>
          <a:xfrm>
            <a:off x="726091" y="4210814"/>
            <a:ext cx="4897766" cy="1331582"/>
            <a:chOff x="0" y="0"/>
            <a:chExt cx="4897764" cy="1331581"/>
          </a:xfrm>
        </p:grpSpPr>
        <p:pic>
          <p:nvPicPr>
            <p:cNvPr id="228" name="Picture 15" descr="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2325876" cy="1331582"/>
            </a:xfrm>
            <a:prstGeom prst="rect">
              <a:avLst/>
            </a:prstGeom>
            <a:ln w="12700" cap="flat">
              <a:noFill/>
              <a:miter lim="400000"/>
            </a:ln>
            <a:effectLst/>
          </p:spPr>
        </p:pic>
        <p:pic>
          <p:nvPicPr>
            <p:cNvPr id="229" name="Picture 11" descr="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57836" y="3513"/>
              <a:ext cx="2339929" cy="1324555"/>
            </a:xfrm>
            <a:prstGeom prst="rect">
              <a:avLst/>
            </a:prstGeom>
            <a:ln w="12700" cap="flat">
              <a:noFill/>
              <a:miter lim="400000"/>
            </a:ln>
            <a:effectLst/>
          </p:spPr>
        </p:pic>
      </p:grpSp>
      <p:sp>
        <p:nvSpPr>
          <p:cNvPr id="231" name="Oval 12"/>
          <p:cNvSpPr/>
          <p:nvPr/>
        </p:nvSpPr>
        <p:spPr>
          <a:xfrm>
            <a:off x="11317516" y="4323784"/>
            <a:ext cx="727349" cy="712435"/>
          </a:xfrm>
          <a:prstGeom prst="ellipse">
            <a:avLst/>
          </a:prstGeom>
          <a:solidFill>
            <a:schemeClr val="accent4"/>
          </a:solidFill>
          <a:ln w="12700">
            <a:miter lim="400000"/>
          </a:ln>
        </p:spPr>
        <p:txBody>
          <a:bodyPr lIns="45718" tIns="45718" rIns="45718" bIns="45718" anchor="ctr"/>
          <a:lstStyle/>
          <a:p>
            <a:pPr>
              <a:defRPr sz="1600">
                <a:solidFill>
                  <a:schemeClr val="accent1"/>
                </a:solidFill>
                <a:latin typeface="Arial"/>
                <a:ea typeface="Arial"/>
                <a:cs typeface="Arial"/>
                <a:sym typeface="Arial"/>
              </a:defRPr>
            </a:pPr>
            <a:endParaRPr/>
          </a:p>
        </p:txBody>
      </p:sp>
      <p:sp>
        <p:nvSpPr>
          <p:cNvPr id="232" name="Rectangle 7"/>
          <p:cNvSpPr/>
          <p:nvPr/>
        </p:nvSpPr>
        <p:spPr>
          <a:xfrm>
            <a:off x="8399874" y="4713653"/>
            <a:ext cx="3408824" cy="901330"/>
          </a:xfrm>
          <a:prstGeom prst="rect">
            <a:avLst/>
          </a:prstGeom>
          <a:solidFill>
            <a:schemeClr val="accent4"/>
          </a:solidFill>
          <a:ln w="12700">
            <a:miter lim="400000"/>
          </a:ln>
        </p:spPr>
        <p:txBody>
          <a:bodyPr lIns="45718" tIns="45718" rIns="45718" bIns="45718" anchor="ctr"/>
          <a:lstStyle/>
          <a:p>
            <a:pPr>
              <a:defRPr sz="1600">
                <a:solidFill>
                  <a:schemeClr val="accent1"/>
                </a:solidFill>
                <a:latin typeface="Arial"/>
                <a:ea typeface="Arial"/>
                <a:cs typeface="Arial"/>
                <a:sym typeface="Arial"/>
              </a:defRPr>
            </a:pPr>
            <a:endParaRPr/>
          </a:p>
        </p:txBody>
      </p:sp>
      <p:sp>
        <p:nvSpPr>
          <p:cNvPr id="233" name="Arrow: Left 9"/>
          <p:cNvSpPr/>
          <p:nvPr/>
        </p:nvSpPr>
        <p:spPr>
          <a:xfrm rot="2992011">
            <a:off x="11496596" y="4518099"/>
            <a:ext cx="319891" cy="279105"/>
          </a:xfrm>
          <a:prstGeom prst="leftArrow">
            <a:avLst>
              <a:gd name="adj1" fmla="val 45584"/>
              <a:gd name="adj2" fmla="val 87533"/>
            </a:avLst>
          </a:prstGeom>
          <a:solidFill>
            <a:srgbClr val="FFFFFF"/>
          </a:solidFill>
          <a:ln w="12700">
            <a:solidFill>
              <a:srgbClr val="FFFFFF"/>
            </a:solidFill>
            <a:miter/>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234" name="Oval 11"/>
          <p:cNvSpPr/>
          <p:nvPr/>
        </p:nvSpPr>
        <p:spPr>
          <a:xfrm>
            <a:off x="11379741" y="4384159"/>
            <a:ext cx="604069" cy="591681"/>
          </a:xfrm>
          <a:prstGeom prst="ellipse">
            <a:avLst/>
          </a:prstGeom>
          <a:ln w="28575">
            <a:solidFill>
              <a:srgbClr val="FFFFFF"/>
            </a:solidFill>
            <a:miter/>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235" name="TextBox 4"/>
          <p:cNvSpPr txBox="1"/>
          <p:nvPr/>
        </p:nvSpPr>
        <p:spPr>
          <a:xfrm>
            <a:off x="8736202" y="4836146"/>
            <a:ext cx="2663065" cy="73866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a:defRPr sz="1400">
                <a:solidFill>
                  <a:schemeClr val="accent1"/>
                </a:solidFill>
                <a:latin typeface="Arial"/>
                <a:ea typeface="Arial"/>
                <a:cs typeface="Arial"/>
                <a:sym typeface="Arial"/>
              </a:defRPr>
            </a:pPr>
            <a:r>
              <a:rPr lang="en-US"/>
              <a:t>Use the </a:t>
            </a:r>
            <a:r>
              <a:rPr lang="en-US">
                <a:solidFill>
                  <a:srgbClr val="4472C4"/>
                </a:solidFill>
              </a:rPr>
              <a:t>links in red above to download </a:t>
            </a:r>
            <a:r>
              <a:rPr lang="en-US"/>
              <a:t>the </a:t>
            </a:r>
            <a:r>
              <a:rPr lang="en-US">
                <a:solidFill>
                  <a:srgbClr val="4472C4"/>
                </a:solidFill>
              </a:rPr>
              <a:t>RSD </a:t>
            </a:r>
            <a:r>
              <a:rPr lang="en-US"/>
              <a:t>promotional products</a:t>
            </a:r>
            <a:r>
              <a:rPr lang="en-US">
                <a:solidFill>
                  <a:srgbClr val="4472C4"/>
                </a:solidFill>
              </a:rPr>
              <a:t>.</a:t>
            </a:r>
            <a:endParaRPr lang="en-US"/>
          </a:p>
        </p:txBody>
      </p:sp>
      <p:sp>
        <p:nvSpPr>
          <p:cNvPr id="236" name="TextBox 2"/>
          <p:cNvSpPr txBox="1"/>
          <p:nvPr/>
        </p:nvSpPr>
        <p:spPr>
          <a:xfrm>
            <a:off x="2467960" y="237006"/>
            <a:ext cx="8073383" cy="77372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a:lnSpc>
                <a:spcPct val="90000"/>
              </a:lnSpc>
              <a:defRPr sz="1600" b="1">
                <a:solidFill>
                  <a:schemeClr val="accent1"/>
                </a:solidFill>
                <a:latin typeface="Arial"/>
                <a:ea typeface="Arial"/>
                <a:cs typeface="Arial"/>
                <a:sym typeface="Arial"/>
              </a:defRPr>
            </a:pPr>
            <a:r>
              <a:t>Retirement Services Division (RSD) </a:t>
            </a:r>
            <a:r>
              <a:rPr>
                <a:latin typeface="Roboto"/>
                <a:ea typeface="Roboto"/>
                <a:cs typeface="Roboto"/>
                <a:sym typeface="Roboto"/>
              </a:rPr>
              <a:t>work with customers over the telephone to administer their State Pension, Pension Credit, delivering bereavement services and other benefits such as Attendance Allowance and Carer’s Allowance.</a:t>
            </a:r>
          </a:p>
        </p:txBody>
      </p:sp>
      <p:sp>
        <p:nvSpPr>
          <p:cNvPr id="237" name="Rectangle 3"/>
          <p:cNvSpPr/>
          <p:nvPr/>
        </p:nvSpPr>
        <p:spPr>
          <a:xfrm>
            <a:off x="598046" y="0"/>
            <a:ext cx="1771383" cy="944576"/>
          </a:xfrm>
          <a:prstGeom prst="rect">
            <a:avLst/>
          </a:prstGeom>
          <a:solidFill>
            <a:srgbClr val="C42F48"/>
          </a:solidFill>
          <a:ln w="12700">
            <a:miter lim="400000"/>
          </a:ln>
        </p:spPr>
        <p:txBody>
          <a:bodyPr lIns="45718" tIns="45718" rIns="45718" bIns="45718" anchor="ctr"/>
          <a:lstStyle/>
          <a:p>
            <a:pPr>
              <a:defRPr sz="3200">
                <a:solidFill>
                  <a:schemeClr val="accent2">
                    <a:satOff val="-18194"/>
                    <a:lumOff val="-11215"/>
                  </a:schemeClr>
                </a:solidFill>
                <a:latin typeface="+mj-lt"/>
                <a:ea typeface="+mj-ea"/>
                <a:cs typeface="+mj-cs"/>
                <a:sym typeface="Calibri"/>
              </a:defRPr>
            </a:pPr>
            <a:endParaRPr/>
          </a:p>
        </p:txBody>
      </p:sp>
      <p:sp>
        <p:nvSpPr>
          <p:cNvPr id="238" name="Post Copy for Videos and Quotepics…"/>
          <p:cNvSpPr txBox="1"/>
          <p:nvPr/>
        </p:nvSpPr>
        <p:spPr>
          <a:xfrm>
            <a:off x="5485314" y="2356429"/>
            <a:ext cx="4036049" cy="141576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a:defRPr sz="1400" b="1"/>
            </a:pPr>
            <a:r>
              <a:t>P</a:t>
            </a:r>
            <a:r>
              <a:rPr>
                <a:latin typeface="Arial"/>
                <a:ea typeface="Arial"/>
                <a:cs typeface="Arial"/>
                <a:sym typeface="Arial"/>
              </a:rPr>
              <a:t>ost </a:t>
            </a:r>
            <a:r>
              <a:rPr lang="en-US">
                <a:latin typeface="Arial"/>
                <a:ea typeface="Arial"/>
                <a:cs typeface="Arial"/>
                <a:sym typeface="Arial"/>
              </a:rPr>
              <a:t>copy</a:t>
            </a:r>
            <a:r>
              <a:rPr>
                <a:latin typeface="Arial"/>
                <a:ea typeface="Arial"/>
                <a:cs typeface="Arial"/>
                <a:sym typeface="Arial"/>
              </a:rPr>
              <a:t> for Videos and </a:t>
            </a:r>
            <a:r>
              <a:rPr err="1">
                <a:latin typeface="Arial"/>
                <a:ea typeface="Arial"/>
                <a:cs typeface="Arial"/>
                <a:sym typeface="Arial"/>
              </a:rPr>
              <a:t>Quotepics</a:t>
            </a:r>
            <a:endParaRPr lang="en-US" err="1">
              <a:latin typeface="Arial"/>
              <a:ea typeface="Arial"/>
              <a:cs typeface="Arial"/>
            </a:endParaRPr>
          </a:p>
          <a:p>
            <a:pPr>
              <a:defRPr sz="1200" b="1">
                <a:latin typeface="Arial"/>
                <a:ea typeface="Arial"/>
                <a:cs typeface="Arial"/>
                <a:sym typeface="Arial"/>
              </a:defRPr>
            </a:pPr>
            <a:endParaRPr>
              <a:latin typeface="Arial"/>
              <a:ea typeface="Arial"/>
              <a:cs typeface="Arial"/>
              <a:sym typeface="Arial"/>
            </a:endParaRPr>
          </a:p>
          <a:p>
            <a:pPr>
              <a:defRPr sz="1200">
                <a:latin typeface="Arial"/>
                <a:ea typeface="Arial"/>
                <a:cs typeface="Arial"/>
                <a:sym typeface="Arial"/>
              </a:defRPr>
            </a:pPr>
            <a:r>
              <a:t>If you want to start your rewarding career with flexible hours and on the job training, apply for DWP jobs today. </a:t>
            </a:r>
          </a:p>
          <a:p>
            <a:pPr>
              <a:defRPr sz="1200">
                <a:latin typeface="Arial"/>
                <a:ea typeface="Arial"/>
                <a:cs typeface="Arial"/>
                <a:sym typeface="Arial"/>
              </a:defRPr>
            </a:pPr>
            <a:endParaRPr/>
          </a:p>
          <a:p>
            <a:pPr>
              <a:defRPr sz="1200">
                <a:latin typeface="Arial"/>
                <a:ea typeface="Arial"/>
                <a:cs typeface="Arial"/>
                <a:sym typeface="Arial"/>
              </a:defRPr>
            </a:pPr>
            <a:r>
              <a:t>For more information - </a:t>
            </a:r>
          </a:p>
          <a:p>
            <a:pPr>
              <a:defRPr sz="1200">
                <a:latin typeface="Arial"/>
                <a:ea typeface="Arial"/>
                <a:cs typeface="Arial"/>
                <a:sym typeface="Arial"/>
              </a:defRPr>
            </a:pPr>
            <a:r>
              <a:rPr u="sng">
                <a:solidFill>
                  <a:srgbClr val="0000FF"/>
                </a:solidFill>
                <a:uFill>
                  <a:solidFill>
                    <a:srgbClr val="0000FF"/>
                  </a:solidFill>
                </a:uFill>
                <a:hlinkClick r:id="rId9"/>
              </a:rPr>
              <a:t>Executive Officer Recruitment | DWP jobs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27"/>
                </p:tgtEl>
              </p:cMediaNode>
            </p:video>
            <p:seq concurrent="1" prevAc="none" nextAc="seek">
              <p:cTn id="8" restart="whenNotActive" fill="hold" evtFilter="cancelBubble" nodeType="interactiveSeq">
                <p:stCondLst>
                  <p:cond evt="onClick" delay="0">
                    <p:tgtEl>
                      <p:spTgt spid="22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7"/>
                                        </p:tgtEl>
                                      </p:cBhvr>
                                    </p:cmd>
                                  </p:childTnLst>
                                </p:cTn>
                              </p:par>
                            </p:childTnLst>
                          </p:cTn>
                        </p:par>
                      </p:childTnLst>
                    </p:cTn>
                  </p:par>
                </p:childTnLst>
              </p:cTn>
              <p:nextCondLst>
                <p:cond evt="onClick" delay="0">
                  <p:tgtEl>
                    <p:spTgt spid="22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WC_RC_PPTBG.png" descr="WC_RC_PPTB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 y="0"/>
            <a:ext cx="12192004" cy="6858001"/>
          </a:xfrm>
          <a:prstGeom prst="rect">
            <a:avLst/>
          </a:prstGeom>
          <a:ln w="12700">
            <a:miter lim="400000"/>
          </a:ln>
        </p:spPr>
      </p:pic>
      <p:pic>
        <p:nvPicPr>
          <p:cNvPr id="241" name="WC_RC_PPTBG.png" descr="WC_RC_PPTB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301" y="-4209"/>
            <a:ext cx="12192004" cy="6858002"/>
          </a:xfrm>
          <a:prstGeom prst="rect">
            <a:avLst/>
          </a:prstGeom>
          <a:ln w="12700">
            <a:miter lim="400000"/>
          </a:ln>
        </p:spPr>
      </p:pic>
      <p:sp>
        <p:nvSpPr>
          <p:cNvPr id="242" name="Rectangle 3"/>
          <p:cNvSpPr/>
          <p:nvPr/>
        </p:nvSpPr>
        <p:spPr>
          <a:xfrm>
            <a:off x="598046" y="-12700"/>
            <a:ext cx="1771383" cy="922591"/>
          </a:xfrm>
          <a:prstGeom prst="rect">
            <a:avLst/>
          </a:prstGeom>
          <a:solidFill>
            <a:srgbClr val="F5C242"/>
          </a:solidFill>
          <a:ln w="12700">
            <a:miter lim="400000"/>
          </a:ln>
        </p:spPr>
        <p:txBody>
          <a:bodyPr lIns="45718" tIns="45718" rIns="45718" bIns="45718" anchor="ctr"/>
          <a:lstStyle/>
          <a:p>
            <a:pPr>
              <a:defRPr sz="3200">
                <a:solidFill>
                  <a:srgbClr val="F5C242"/>
                </a:solidFill>
                <a:latin typeface="+mj-lt"/>
                <a:ea typeface="+mj-ea"/>
                <a:cs typeface="+mj-cs"/>
                <a:sym typeface="Calibri"/>
              </a:defRPr>
            </a:pPr>
            <a:endParaRPr/>
          </a:p>
        </p:txBody>
      </p:sp>
      <p:sp>
        <p:nvSpPr>
          <p:cNvPr id="243" name="TextBox 2"/>
          <p:cNvSpPr txBox="1"/>
          <p:nvPr/>
        </p:nvSpPr>
        <p:spPr>
          <a:xfrm>
            <a:off x="2467960" y="93050"/>
            <a:ext cx="8924145" cy="892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a:defRPr sz="1600" b="1">
                <a:solidFill>
                  <a:schemeClr val="accent1"/>
                </a:solidFill>
                <a:latin typeface="Arial"/>
                <a:ea typeface="Arial"/>
                <a:cs typeface="Arial"/>
                <a:sym typeface="Arial"/>
              </a:defRPr>
            </a:pPr>
            <a:r>
              <a:t>How to use the Workforce Recruitment campaign promotional products </a:t>
            </a:r>
          </a:p>
          <a:p>
            <a:pPr>
              <a:defRPr sz="1600" b="1">
                <a:solidFill>
                  <a:schemeClr val="accent1"/>
                </a:solidFill>
                <a:latin typeface="Arial"/>
                <a:ea typeface="Arial"/>
                <a:cs typeface="Arial"/>
                <a:sym typeface="Arial"/>
              </a:defRPr>
            </a:pPr>
            <a:endParaRPr lang="en-GB" sz="1200"/>
          </a:p>
          <a:p>
            <a:pPr>
              <a:defRPr sz="1600" b="1">
                <a:solidFill>
                  <a:schemeClr val="accent1"/>
                </a:solidFill>
                <a:latin typeface="Arial"/>
                <a:ea typeface="Arial"/>
                <a:cs typeface="Arial"/>
                <a:sym typeface="Arial"/>
              </a:defRPr>
            </a:pPr>
            <a:r>
              <a:rPr sz="1200"/>
              <a:t>Each recruitment campaign asset (product) has a unique file name to manage the maintenance of the asset and identify which is the most appropriate to use.</a:t>
            </a:r>
          </a:p>
        </p:txBody>
      </p:sp>
      <p:sp>
        <p:nvSpPr>
          <p:cNvPr id="244" name="When you download the appropriate product files from the link in the toolkit, you will see a list of all the files available to use on digital platforms, such as Facebook and X.…"/>
          <p:cNvSpPr txBox="1"/>
          <p:nvPr/>
        </p:nvSpPr>
        <p:spPr>
          <a:xfrm>
            <a:off x="622165" y="1122640"/>
            <a:ext cx="10222395" cy="4549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a:lnSpc>
                <a:spcPct val="120000"/>
              </a:lnSpc>
              <a:spcBef>
                <a:spcPts val="100"/>
              </a:spcBef>
              <a:defRPr sz="1200">
                <a:latin typeface="Arial"/>
                <a:ea typeface="Arial"/>
                <a:cs typeface="Arial"/>
                <a:sym typeface="Arial"/>
              </a:defRPr>
            </a:pPr>
            <a:r>
              <a:rPr lang="en-GB"/>
              <a:t>Download </a:t>
            </a:r>
            <a:r>
              <a:t>the appropriate product files from the link</a:t>
            </a:r>
            <a:r>
              <a:rPr lang="en-GB"/>
              <a:t>s</a:t>
            </a:r>
            <a:r>
              <a:t> in the toolkit, you will see the files available to use on digital platforms, such as Facebook and X.</a:t>
            </a:r>
          </a:p>
          <a:p>
            <a:pPr>
              <a:lnSpc>
                <a:spcPct val="120000"/>
              </a:lnSpc>
              <a:spcBef>
                <a:spcPts val="100"/>
              </a:spcBef>
              <a:defRPr sz="1200">
                <a:latin typeface="Arial"/>
                <a:ea typeface="Arial"/>
                <a:cs typeface="Arial"/>
                <a:sym typeface="Arial"/>
              </a:defRPr>
            </a:pPr>
            <a:r>
              <a:t>To help identify which file to use, the following naming convention has been created. For example:</a:t>
            </a:r>
            <a:br>
              <a:rPr/>
            </a:br>
            <a:endParaRPr lang="en-GB"/>
          </a:p>
          <a:p>
            <a:pPr>
              <a:lnSpc>
                <a:spcPct val="120000"/>
              </a:lnSpc>
              <a:spcBef>
                <a:spcPts val="100"/>
              </a:spcBef>
              <a:defRPr sz="1200">
                <a:latin typeface="Arial"/>
                <a:ea typeface="Arial"/>
                <a:cs typeface="Arial"/>
                <a:sym typeface="Arial"/>
              </a:defRPr>
            </a:pPr>
            <a:r>
              <a:rPr sz="1100" b="1"/>
              <a:t>Jobcentre work coach vacancies </a:t>
            </a:r>
            <a:r>
              <a:rPr b="1"/>
              <a:t>– </a:t>
            </a:r>
            <a:r>
              <a:t>the file name will be- </a:t>
            </a:r>
            <a:r>
              <a:rPr err="1"/>
              <a:t>WC_name</a:t>
            </a:r>
            <a:r>
              <a:t> of person featured_ type of </a:t>
            </a:r>
            <a:r>
              <a:rPr err="1"/>
              <a:t>product_file</a:t>
            </a:r>
            <a:r>
              <a:t> name . </a:t>
            </a:r>
          </a:p>
          <a:p>
            <a:pPr>
              <a:lnSpc>
                <a:spcPct val="120000"/>
              </a:lnSpc>
              <a:spcBef>
                <a:spcPts val="100"/>
              </a:spcBef>
              <a:defRPr sz="1200">
                <a:latin typeface="Arial"/>
                <a:ea typeface="Arial"/>
                <a:cs typeface="Arial"/>
                <a:sym typeface="Arial"/>
              </a:defRPr>
            </a:pPr>
            <a:r>
              <a:t>Note</a:t>
            </a:r>
            <a:r>
              <a:rPr lang="en-US"/>
              <a:t>:</a:t>
            </a:r>
            <a:r>
              <a:t> Welsh Assets are identified by adding ‘W’ after the product. </a:t>
            </a:r>
            <a:r>
              <a:rPr lang="en-US">
                <a:hlinkClick r:id="rId3"/>
              </a:rPr>
              <a:t>Welsh video subtitles can be downloaded here</a:t>
            </a:r>
            <a:r>
              <a:rPr lang="en-US"/>
              <a:t>.</a:t>
            </a:r>
            <a:endParaRPr/>
          </a:p>
          <a:p>
            <a:pPr marL="171450" lvl="3" indent="-171450">
              <a:lnSpc>
                <a:spcPct val="120000"/>
              </a:lnSpc>
              <a:spcBef>
                <a:spcPts val="900"/>
              </a:spcBef>
              <a:buSzPct val="100000"/>
              <a:buFont typeface="Arial"/>
              <a:buChar char="•"/>
              <a:defRPr sz="1000" b="1">
                <a:latin typeface="Arial"/>
                <a:ea typeface="Arial"/>
                <a:cs typeface="Arial"/>
                <a:sym typeface="Arial"/>
              </a:defRPr>
            </a:pPr>
            <a:r>
              <a:t>WC_CARO_VID_</a:t>
            </a:r>
            <a:r>
              <a:rPr b="0"/>
              <a:t> </a:t>
            </a:r>
            <a:r>
              <a:rPr sz="1200" b="0"/>
              <a:t>means this asset features  Jobcentre </a:t>
            </a:r>
            <a:r>
              <a:rPr sz="1200"/>
              <a:t>work coach Caroline</a:t>
            </a:r>
            <a:r>
              <a:rPr sz="1200" b="0"/>
              <a:t> talking about what it’s like being a work coach in a </a:t>
            </a:r>
            <a:r>
              <a:rPr sz="1200"/>
              <a:t>video.</a:t>
            </a:r>
          </a:p>
          <a:p>
            <a:pPr marL="171450" lvl="3" indent="-171450">
              <a:lnSpc>
                <a:spcPct val="120000"/>
              </a:lnSpc>
              <a:spcBef>
                <a:spcPts val="100"/>
              </a:spcBef>
              <a:buSzPct val="100000"/>
              <a:buFont typeface="Arial"/>
              <a:buChar char="•"/>
              <a:defRPr sz="1000" b="1">
                <a:latin typeface="Arial"/>
                <a:ea typeface="Arial"/>
                <a:cs typeface="Arial"/>
                <a:sym typeface="Arial"/>
              </a:defRPr>
            </a:pPr>
            <a:r>
              <a:t>WC_CARO_QP_ </a:t>
            </a:r>
            <a:r>
              <a:rPr sz="1200" b="0"/>
              <a:t>is Jobcentre </a:t>
            </a:r>
            <a:r>
              <a:rPr sz="1200"/>
              <a:t>work coach Caroline’</a:t>
            </a:r>
            <a:r>
              <a:rPr sz="1200" b="0"/>
              <a:t>s quote in a social media </a:t>
            </a:r>
            <a:r>
              <a:rPr sz="1200" err="1"/>
              <a:t>quotepic</a:t>
            </a:r>
            <a:r>
              <a:rPr sz="1200" b="0"/>
              <a:t> for use on Facebook and X.</a:t>
            </a:r>
          </a:p>
          <a:p>
            <a:pPr marL="171450" lvl="3" indent="-171450">
              <a:lnSpc>
                <a:spcPct val="120000"/>
              </a:lnSpc>
              <a:spcBef>
                <a:spcPts val="100"/>
              </a:spcBef>
              <a:buSzPct val="100000"/>
              <a:buFont typeface="Arial"/>
              <a:buChar char="•"/>
              <a:defRPr sz="1000" b="1">
                <a:latin typeface="Arial"/>
                <a:ea typeface="Arial"/>
                <a:cs typeface="Arial"/>
                <a:sym typeface="Arial"/>
              </a:defRPr>
            </a:pPr>
            <a:r>
              <a:t>WC_CARO_A4_ </a:t>
            </a:r>
            <a:r>
              <a:rPr sz="1200" b="0"/>
              <a:t>is Jobcentre </a:t>
            </a:r>
            <a:r>
              <a:rPr sz="1200"/>
              <a:t>work coach Caroline</a:t>
            </a:r>
            <a:r>
              <a:rPr sz="1200" b="0"/>
              <a:t> featured on an </a:t>
            </a:r>
            <a:r>
              <a:rPr sz="1200"/>
              <a:t>A4 poster. </a:t>
            </a:r>
          </a:p>
          <a:p>
            <a:pPr lvl="3">
              <a:lnSpc>
                <a:spcPct val="120000"/>
              </a:lnSpc>
              <a:spcBef>
                <a:spcPts val="100"/>
              </a:spcBef>
              <a:defRPr sz="1200">
                <a:latin typeface="Arial"/>
                <a:ea typeface="Arial"/>
                <a:cs typeface="Arial"/>
                <a:sym typeface="Arial"/>
              </a:defRPr>
            </a:pPr>
            <a:r>
              <a:t>The file naming convention is replicated for all DWP business areas in the toolkit.</a:t>
            </a:r>
          </a:p>
          <a:p>
            <a:pPr marL="171450" indent="-171450">
              <a:lnSpc>
                <a:spcPct val="120000"/>
              </a:lnSpc>
              <a:spcBef>
                <a:spcPts val="1100"/>
              </a:spcBef>
              <a:buSzPct val="100000"/>
              <a:buFont typeface="Arial"/>
              <a:buChar char="•"/>
              <a:defRPr sz="1200">
                <a:latin typeface="Arial"/>
                <a:ea typeface="Arial"/>
                <a:cs typeface="Arial"/>
                <a:sym typeface="Arial"/>
              </a:defRPr>
            </a:pPr>
            <a:r>
              <a:t>Universal Credit Review Agent</a:t>
            </a:r>
            <a:r>
              <a:rPr b="1"/>
              <a:t> -  </a:t>
            </a:r>
            <a:r>
              <a:rPr sz="1000" b="1"/>
              <a:t>UCRA_JUN_VID_</a:t>
            </a:r>
            <a:endParaRPr sz="1000"/>
          </a:p>
          <a:p>
            <a:pPr marL="171450" indent="-171450">
              <a:lnSpc>
                <a:spcPct val="120000"/>
              </a:lnSpc>
              <a:spcBef>
                <a:spcPts val="100"/>
              </a:spcBef>
              <a:buSzPct val="100000"/>
              <a:buFont typeface="Arial"/>
              <a:buChar char="•"/>
              <a:defRPr sz="1200">
                <a:latin typeface="Arial"/>
                <a:ea typeface="Arial"/>
                <a:cs typeface="Arial"/>
                <a:sym typeface="Arial"/>
              </a:defRPr>
            </a:pPr>
            <a:r>
              <a:t>Disability Services –  </a:t>
            </a:r>
            <a:r>
              <a:rPr sz="1000" b="1"/>
              <a:t>DS_TRAC_QP</a:t>
            </a:r>
            <a:endParaRPr sz="1000"/>
          </a:p>
          <a:p>
            <a:pPr marL="171450" indent="-171450">
              <a:lnSpc>
                <a:spcPct val="120000"/>
              </a:lnSpc>
              <a:spcBef>
                <a:spcPts val="100"/>
              </a:spcBef>
              <a:buSzPct val="100000"/>
              <a:buFont typeface="Arial"/>
              <a:buChar char="•"/>
              <a:defRPr sz="1200">
                <a:latin typeface="Arial"/>
                <a:ea typeface="Arial"/>
                <a:cs typeface="Arial"/>
                <a:sym typeface="Arial"/>
              </a:defRPr>
            </a:pPr>
            <a:r>
              <a:t>Child Maintenance Services – </a:t>
            </a:r>
            <a:r>
              <a:rPr sz="1000" b="1"/>
              <a:t>C MS_ZAIN_QP</a:t>
            </a:r>
          </a:p>
          <a:p>
            <a:pPr marL="171450" indent="-171450">
              <a:lnSpc>
                <a:spcPct val="120000"/>
              </a:lnSpc>
              <a:spcBef>
                <a:spcPts val="100"/>
              </a:spcBef>
              <a:buSzPct val="100000"/>
              <a:buFont typeface="Arial"/>
              <a:buChar char="•"/>
              <a:defRPr sz="1200">
                <a:latin typeface="Arial"/>
                <a:ea typeface="Arial"/>
                <a:cs typeface="Arial"/>
                <a:sym typeface="Arial"/>
              </a:defRPr>
            </a:pPr>
            <a:r>
              <a:t>Dispute Resolution –  </a:t>
            </a:r>
            <a:r>
              <a:rPr sz="1000" b="1"/>
              <a:t>DRS_ALYS_QP</a:t>
            </a:r>
            <a:endParaRPr sz="1000"/>
          </a:p>
          <a:p>
            <a:pPr>
              <a:lnSpc>
                <a:spcPct val="120000"/>
              </a:lnSpc>
              <a:spcBef>
                <a:spcPts val="100"/>
              </a:spcBef>
              <a:defRPr sz="1200" b="1">
                <a:latin typeface="Arial"/>
                <a:ea typeface="Arial"/>
                <a:cs typeface="Arial"/>
                <a:sym typeface="Arial"/>
              </a:defRPr>
            </a:pPr>
            <a:endParaRPr sz="1000"/>
          </a:p>
          <a:p>
            <a:pPr>
              <a:lnSpc>
                <a:spcPct val="120000"/>
              </a:lnSpc>
              <a:spcBef>
                <a:spcPts val="100"/>
              </a:spcBef>
              <a:defRPr sz="1200" b="1">
                <a:solidFill>
                  <a:schemeClr val="accent1"/>
                </a:solidFill>
                <a:latin typeface="Arial"/>
                <a:ea typeface="Arial"/>
                <a:cs typeface="Arial"/>
                <a:sym typeface="Arial"/>
              </a:defRPr>
            </a:pPr>
            <a:r>
              <a:t>Which product to use? </a:t>
            </a:r>
            <a:r>
              <a:rPr>
                <a:solidFill>
                  <a:srgbClr val="000000"/>
                </a:solidFill>
              </a:rPr>
              <a:t>-</a:t>
            </a:r>
            <a:r>
              <a:rPr b="0">
                <a:solidFill>
                  <a:srgbClr val="000000"/>
                </a:solidFill>
              </a:rPr>
              <a:t> DWP encourages a diverse range of people to apply for </a:t>
            </a:r>
            <a:r>
              <a:rPr lang="en-US" b="0">
                <a:solidFill>
                  <a:srgbClr val="000000"/>
                </a:solidFill>
              </a:rPr>
              <a:t>jobs, so</a:t>
            </a:r>
            <a:r>
              <a:t> </a:t>
            </a:r>
            <a:r>
              <a:rPr lang="en-US" b="0">
                <a:solidFill>
                  <a:srgbClr val="000000"/>
                </a:solidFill>
              </a:rPr>
              <a:t>you may</a:t>
            </a:r>
            <a:r>
              <a:rPr b="0">
                <a:solidFill>
                  <a:srgbClr val="000000"/>
                </a:solidFill>
              </a:rPr>
              <a:t> want to choose a colleague featured that represent a cohort in your local </a:t>
            </a:r>
            <a:r>
              <a:rPr b="0" err="1">
                <a:solidFill>
                  <a:srgbClr val="000000"/>
                </a:solidFill>
              </a:rPr>
              <a:t>labour</a:t>
            </a:r>
            <a:r>
              <a:rPr b="0">
                <a:solidFill>
                  <a:srgbClr val="000000"/>
                </a:solidFill>
              </a:rPr>
              <a:t> market that is underrepresented. </a:t>
            </a:r>
            <a:endParaRPr>
              <a:latin typeface="Aptos"/>
              <a:ea typeface="Aptos"/>
              <a:cs typeface="Aptos"/>
              <a:sym typeface="Aptos"/>
            </a:endParaRPr>
          </a:p>
          <a:p>
            <a:pPr>
              <a:lnSpc>
                <a:spcPct val="120000"/>
              </a:lnSpc>
              <a:spcBef>
                <a:spcPts val="900"/>
              </a:spcBef>
              <a:defRPr sz="1200">
                <a:latin typeface="Arial"/>
                <a:ea typeface="Arial"/>
                <a:cs typeface="Arial"/>
                <a:sym typeface="Arial"/>
              </a:defRPr>
            </a:pPr>
            <a:r>
              <a:t>Attach appropriate SM assets and </a:t>
            </a:r>
            <a:r>
              <a:rPr>
                <a:hlinkClick r:id="rId4"/>
              </a:rPr>
              <a:t>supporting copy to your email </a:t>
            </a:r>
            <a:r>
              <a:t>asking your trusted networks to </a:t>
            </a:r>
            <a:r>
              <a:rPr err="1"/>
              <a:t>publicise</a:t>
            </a:r>
            <a:r>
              <a:t> the vacancies through their own networks. </a:t>
            </a:r>
            <a:endParaRPr>
              <a:latin typeface="+mj-lt"/>
              <a:ea typeface="+mj-ea"/>
              <a:cs typeface="+mj-cs"/>
              <a:sym typeface="Calibri"/>
            </a:endParaRPr>
          </a:p>
          <a:p>
            <a:pPr>
              <a:lnSpc>
                <a:spcPct val="120000"/>
              </a:lnSpc>
              <a:spcBef>
                <a:spcPts val="100"/>
              </a:spcBef>
              <a:defRPr sz="1200" b="1">
                <a:solidFill>
                  <a:schemeClr val="accent1"/>
                </a:solidFill>
                <a:latin typeface="Arial"/>
                <a:ea typeface="Arial"/>
                <a:cs typeface="Arial"/>
                <a:sym typeface="Arial"/>
              </a:defRPr>
            </a:pPr>
            <a:r>
              <a:t>Remind your partners not to alter the embedded links in any way please.  </a:t>
            </a:r>
          </a:p>
        </p:txBody>
      </p:sp>
      <p:sp>
        <p:nvSpPr>
          <p:cNvPr id="245" name="TextBox 6"/>
          <p:cNvSpPr txBox="1"/>
          <p:nvPr/>
        </p:nvSpPr>
        <p:spPr>
          <a:xfrm>
            <a:off x="4713127" y="3362254"/>
            <a:ext cx="5966749" cy="645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71450" indent="-171450">
              <a:spcBef>
                <a:spcPts val="100"/>
              </a:spcBef>
              <a:buSzPct val="100000"/>
              <a:buFont typeface="Arial"/>
              <a:buChar char="•"/>
              <a:defRPr sz="1200">
                <a:latin typeface="Arial"/>
                <a:ea typeface="Arial"/>
                <a:cs typeface="Arial"/>
                <a:sym typeface="Arial"/>
              </a:defRPr>
            </a:pPr>
            <a:r>
              <a:t>Work &amp; Health Service </a:t>
            </a:r>
            <a:r>
              <a:rPr sz="1000"/>
              <a:t>–  </a:t>
            </a:r>
            <a:r>
              <a:rPr sz="1000" b="1"/>
              <a:t>DM_GERA_QP</a:t>
            </a:r>
            <a:endParaRPr sz="1000"/>
          </a:p>
          <a:p>
            <a:pPr marL="171450" indent="-171450">
              <a:spcBef>
                <a:spcPts val="100"/>
              </a:spcBef>
              <a:buSzPct val="100000"/>
              <a:buFont typeface="Arial"/>
              <a:buChar char="•"/>
              <a:defRPr sz="1200">
                <a:latin typeface="Arial"/>
                <a:ea typeface="Arial"/>
                <a:cs typeface="Arial"/>
                <a:sym typeface="Arial"/>
              </a:defRPr>
            </a:pPr>
            <a:r>
              <a:t>Counter Fraud, Compliance &amp; Debt –  </a:t>
            </a:r>
            <a:r>
              <a:rPr sz="1000" b="1"/>
              <a:t>CFCD_STEP_QP</a:t>
            </a:r>
            <a:endParaRPr sz="1000"/>
          </a:p>
          <a:p>
            <a:pPr marL="171450" indent="-171450">
              <a:spcBef>
                <a:spcPts val="100"/>
              </a:spcBef>
              <a:buSzPct val="100000"/>
              <a:buFont typeface="Arial"/>
              <a:buChar char="•"/>
              <a:defRPr sz="1200">
                <a:latin typeface="Arial"/>
                <a:ea typeface="Arial"/>
                <a:cs typeface="Arial"/>
                <a:sym typeface="Arial"/>
              </a:defRPr>
            </a:pPr>
            <a:r>
              <a:t>Retirement Services Division-  </a:t>
            </a:r>
            <a:r>
              <a:rPr sz="1000" b="1"/>
              <a:t>RSD_ANDR_QP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WC_RC_PPTBG.png" descr="WC_RC_PPTB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 y="0"/>
            <a:ext cx="12192004" cy="6858001"/>
          </a:xfrm>
          <a:prstGeom prst="rect">
            <a:avLst/>
          </a:prstGeom>
          <a:ln w="12700">
            <a:miter lim="400000"/>
          </a:ln>
        </p:spPr>
      </p:pic>
      <p:pic>
        <p:nvPicPr>
          <p:cNvPr id="248" name="WC_RC_PPTBG.png" descr="WC_RC_PPTB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208" y="0"/>
            <a:ext cx="12192003" cy="6858001"/>
          </a:xfrm>
          <a:prstGeom prst="rect">
            <a:avLst/>
          </a:prstGeom>
          <a:ln w="12700">
            <a:miter lim="400000"/>
          </a:ln>
        </p:spPr>
      </p:pic>
      <p:pic>
        <p:nvPicPr>
          <p:cNvPr id="249" name="Picture 3" descr="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78"/>
            <a:ext cx="12192000" cy="2231915"/>
          </a:xfrm>
          <a:prstGeom prst="rect">
            <a:avLst/>
          </a:prstGeom>
          <a:ln w="12700">
            <a:miter lim="400000"/>
          </a:ln>
        </p:spPr>
      </p:pic>
      <p:sp>
        <p:nvSpPr>
          <p:cNvPr id="250" name="TextBox 2"/>
          <p:cNvSpPr txBox="1"/>
          <p:nvPr/>
        </p:nvSpPr>
        <p:spPr>
          <a:xfrm>
            <a:off x="906871" y="2503053"/>
            <a:ext cx="10378258" cy="3115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p>
            <a:pPr>
              <a:defRPr sz="2400" b="1">
                <a:latin typeface="Arial"/>
                <a:ea typeface="Arial"/>
                <a:cs typeface="Arial"/>
                <a:sym typeface="Arial"/>
              </a:defRPr>
            </a:pPr>
            <a:r>
              <a:t>Additional information</a:t>
            </a:r>
            <a:br>
              <a:rPr/>
            </a:br>
            <a:endParaRPr/>
          </a:p>
          <a:p>
            <a:pPr>
              <a:lnSpc>
                <a:spcPct val="110000"/>
              </a:lnSpc>
              <a:defRPr sz="1600">
                <a:latin typeface="Arial"/>
                <a:ea typeface="Arial"/>
                <a:cs typeface="Arial"/>
                <a:sym typeface="Arial"/>
              </a:defRPr>
            </a:pPr>
            <a:r>
              <a:t>Please note all these products have been developed to support the </a:t>
            </a:r>
            <a:r>
              <a:rPr u="sng">
                <a:solidFill>
                  <a:srgbClr val="0000FF"/>
                </a:solidFill>
                <a:uFill>
                  <a:solidFill>
                    <a:srgbClr val="0000FF"/>
                  </a:solidFill>
                </a:uFill>
                <a:latin typeface="+mn-lt"/>
                <a:ea typeface="+mn-ea"/>
                <a:cs typeface="+mn-cs"/>
                <a:sym typeface="Helvetica"/>
                <a:hlinkClick r:id="rId4"/>
              </a:rPr>
              <a:t>DWP Recruitment Brand | DWP Intranet</a:t>
            </a:r>
            <a:r>
              <a:rPr sz="1800"/>
              <a:t>  </a:t>
            </a:r>
            <a:endParaRPr sz="1200"/>
          </a:p>
          <a:p>
            <a:pPr>
              <a:lnSpc>
                <a:spcPct val="110000"/>
              </a:lnSpc>
              <a:defRPr sz="1600">
                <a:latin typeface="Arial"/>
                <a:ea typeface="Arial"/>
                <a:cs typeface="Arial"/>
                <a:sym typeface="Arial"/>
              </a:defRPr>
            </a:pPr>
            <a:endParaRPr sz="1200"/>
          </a:p>
          <a:p>
            <a:pPr>
              <a:lnSpc>
                <a:spcPct val="110000"/>
              </a:lnSpc>
              <a:defRPr sz="1600">
                <a:latin typeface="Arial"/>
                <a:ea typeface="Arial"/>
                <a:cs typeface="Arial"/>
                <a:sym typeface="Arial"/>
              </a:defRPr>
            </a:pPr>
            <a:r>
              <a:t>Please take a look at the </a:t>
            </a:r>
            <a:r>
              <a:rPr u="sng">
                <a:solidFill>
                  <a:srgbClr val="0000FF"/>
                </a:solidFill>
                <a:uFill>
                  <a:solidFill>
                    <a:srgbClr val="0000FF"/>
                  </a:solidFill>
                </a:uFill>
                <a:latin typeface="+mn-lt"/>
                <a:ea typeface="+mn-ea"/>
                <a:cs typeface="+mn-cs"/>
                <a:sym typeface="Helvetica"/>
                <a:hlinkClick r:id="rId5"/>
              </a:rPr>
              <a:t>EO recruitment microsite </a:t>
            </a:r>
            <a:r>
              <a:t>for information on current vacancies.</a:t>
            </a:r>
            <a:r>
              <a:rPr sz="1800"/>
              <a:t> </a:t>
            </a:r>
          </a:p>
          <a:p>
            <a:pPr>
              <a:lnSpc>
                <a:spcPct val="110000"/>
              </a:lnSpc>
              <a:defRPr>
                <a:latin typeface="Arial"/>
                <a:ea typeface="Arial"/>
                <a:cs typeface="Arial"/>
                <a:sym typeface="Arial"/>
              </a:defRPr>
            </a:pPr>
            <a:endParaRPr sz="1800"/>
          </a:p>
          <a:p>
            <a:pPr>
              <a:lnSpc>
                <a:spcPct val="120000"/>
              </a:lnSpc>
              <a:defRPr sz="1600">
                <a:latin typeface="Arial"/>
                <a:ea typeface="Arial"/>
                <a:cs typeface="Arial"/>
                <a:sym typeface="Arial"/>
              </a:defRPr>
            </a:pPr>
            <a:r>
              <a:t>The </a:t>
            </a:r>
            <a:r>
              <a:rPr err="1"/>
              <a:t>centralised</a:t>
            </a:r>
            <a:r>
              <a:t> recruitment team have an evaluation report demonstrating the success of </a:t>
            </a:r>
            <a:br>
              <a:rPr/>
            </a:br>
            <a:r>
              <a:t>a high volume recruitment exercise including a LinkedIn </a:t>
            </a:r>
            <a:r>
              <a:rPr lang="en-GB"/>
              <a:t>trial</a:t>
            </a:r>
            <a:r>
              <a:t>. You can request this report by emailing </a:t>
            </a:r>
            <a:r>
              <a:rPr u="sng">
                <a:solidFill>
                  <a:srgbClr val="0000FF"/>
                </a:solidFill>
                <a:uFill>
                  <a:solidFill>
                    <a:srgbClr val="0000FF"/>
                  </a:solidFill>
                </a:uFill>
                <a:hlinkClick r:id="rId6"/>
              </a:rPr>
              <a:t>eo.resourcing@DWP.GOV.UK</a:t>
            </a:r>
            <a:r>
              <a:t> , with a subject header of 'Attraction Outcomes'.</a:t>
            </a:r>
          </a:p>
          <a:p>
            <a:pPr>
              <a:lnSpc>
                <a:spcPct val="110000"/>
              </a:lnSpc>
              <a:defRPr>
                <a:latin typeface="Arial"/>
                <a:ea typeface="Arial"/>
                <a:cs typeface="Arial"/>
                <a:sym typeface="Arial"/>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WC_RC_PPTBG.png" descr="WC_RC_PPTB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 y="-1"/>
            <a:ext cx="12192004" cy="6858002"/>
          </a:xfrm>
          <a:prstGeom prst="rect">
            <a:avLst/>
          </a:prstGeom>
          <a:ln w="12700">
            <a:miter lim="400000"/>
          </a:ln>
        </p:spPr>
      </p:pic>
      <p:sp>
        <p:nvSpPr>
          <p:cNvPr id="91" name="Content Placeholder 2"/>
          <p:cNvSpPr txBox="1">
            <a:spLocks noGrp="1"/>
          </p:cNvSpPr>
          <p:nvPr>
            <p:ph type="body" sz="quarter" idx="1"/>
          </p:nvPr>
        </p:nvSpPr>
        <p:spPr>
          <a:xfrm>
            <a:off x="799568" y="1085518"/>
            <a:ext cx="10802364" cy="970144"/>
          </a:xfrm>
          <a:prstGeom prst="rect">
            <a:avLst/>
          </a:prstGeom>
        </p:spPr>
        <p:txBody>
          <a:bodyPr lIns="45718" tIns="45718" rIns="45718" bIns="45718" anchor="t">
            <a:normAutofit/>
          </a:bodyPr>
          <a:lstStyle/>
          <a:p>
            <a:pPr marL="0" indent="0" defTabSz="896111">
              <a:lnSpc>
                <a:spcPct val="100000"/>
              </a:lnSpc>
              <a:spcBef>
                <a:spcPts val="900"/>
              </a:spcBef>
              <a:buSzTx/>
              <a:buNone/>
              <a:defRPr sz="1600">
                <a:latin typeface="Arial"/>
                <a:ea typeface="Arial"/>
                <a:cs typeface="Arial"/>
                <a:sym typeface="Arial"/>
              </a:defRPr>
            </a:pPr>
            <a:r>
              <a:t>A number of promotional products have been developed</a:t>
            </a:r>
            <a:r>
              <a:rPr lang="en-US"/>
              <a:t>,</a:t>
            </a:r>
            <a:r>
              <a:t> to help </a:t>
            </a:r>
            <a:r>
              <a:rPr err="1"/>
              <a:t>publicise</a:t>
            </a:r>
            <a:r>
              <a:t> different job roles in DWP. You </a:t>
            </a:r>
            <a:r>
              <a:rPr lang="en-US"/>
              <a:t>can</a:t>
            </a:r>
            <a:r>
              <a:t> share appropriate assets with your customers, partners and networks when your local area is recruiting. </a:t>
            </a:r>
            <a:endParaRPr>
              <a:solidFill>
                <a:schemeClr val="accent1"/>
              </a:solidFill>
            </a:endParaRPr>
          </a:p>
          <a:p>
            <a:pPr marL="0" indent="0" defTabSz="896111">
              <a:lnSpc>
                <a:spcPct val="100000"/>
              </a:lnSpc>
              <a:spcBef>
                <a:spcPts val="900"/>
              </a:spcBef>
              <a:buSzTx/>
              <a:buNone/>
              <a:defRPr sz="1600">
                <a:solidFill>
                  <a:schemeClr val="accent1"/>
                </a:solidFill>
                <a:latin typeface="Arial"/>
                <a:ea typeface="Arial"/>
                <a:cs typeface="Arial"/>
                <a:sym typeface="Arial"/>
              </a:defRPr>
            </a:pPr>
            <a:r>
              <a:t>Click below for more details of the products* available for each area and how they can be used.</a:t>
            </a:r>
          </a:p>
        </p:txBody>
      </p:sp>
      <p:sp>
        <p:nvSpPr>
          <p:cNvPr id="92" name="TextBox 2"/>
          <p:cNvSpPr txBox="1"/>
          <p:nvPr/>
        </p:nvSpPr>
        <p:spPr>
          <a:xfrm>
            <a:off x="2467960" y="93049"/>
            <a:ext cx="7856739" cy="61735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defTabSz="896111">
              <a:spcBef>
                <a:spcPts val="900"/>
              </a:spcBef>
              <a:defRPr b="1">
                <a:solidFill>
                  <a:schemeClr val="accent1"/>
                </a:solidFill>
                <a:latin typeface="Arial"/>
                <a:ea typeface="Arial"/>
                <a:cs typeface="Arial"/>
                <a:sym typeface="Arial"/>
              </a:defRPr>
            </a:pPr>
            <a:r>
              <a:t>DWP advertises a wide range of job roles throughout the year, across different geographical areas and times</a:t>
            </a:r>
            <a:r>
              <a:rPr>
                <a:solidFill>
                  <a:srgbClr val="000000"/>
                </a:solidFill>
              </a:rPr>
              <a:t>. </a:t>
            </a:r>
          </a:p>
        </p:txBody>
      </p:sp>
      <p:sp>
        <p:nvSpPr>
          <p:cNvPr id="93" name="Rectangle 3"/>
          <p:cNvSpPr/>
          <p:nvPr/>
        </p:nvSpPr>
        <p:spPr>
          <a:xfrm>
            <a:off x="598046" y="0"/>
            <a:ext cx="1771383" cy="770589"/>
          </a:xfrm>
          <a:prstGeom prst="rect">
            <a:avLst/>
          </a:prstGeom>
          <a:solidFill>
            <a:srgbClr val="C42F48"/>
          </a:solidFill>
          <a:ln w="12700">
            <a:miter lim="400000"/>
          </a:ln>
        </p:spPr>
        <p:txBody>
          <a:bodyPr lIns="45718" tIns="45718" rIns="45718" bIns="45718" anchor="ctr"/>
          <a:lstStyle/>
          <a:p>
            <a:pPr>
              <a:defRPr sz="3200">
                <a:solidFill>
                  <a:schemeClr val="accent2">
                    <a:satOff val="-18194"/>
                    <a:lumOff val="-11215"/>
                  </a:schemeClr>
                </a:solidFill>
                <a:latin typeface="+mj-lt"/>
                <a:ea typeface="+mj-ea"/>
                <a:cs typeface="+mj-cs"/>
                <a:sym typeface="Calibri"/>
              </a:defRPr>
            </a:pPr>
            <a:endParaRPr/>
          </a:p>
        </p:txBody>
      </p:sp>
      <p:sp>
        <p:nvSpPr>
          <p:cNvPr id="94" name="TextBox 1"/>
          <p:cNvSpPr txBox="1"/>
          <p:nvPr/>
        </p:nvSpPr>
        <p:spPr>
          <a:xfrm>
            <a:off x="758585" y="4909685"/>
            <a:ext cx="10884330" cy="49285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marL="120315" indent="-120315">
              <a:spcBef>
                <a:spcPts val="400"/>
              </a:spcBef>
              <a:buSzPct val="100000"/>
              <a:buChar char="*"/>
              <a:defRPr sz="1200">
                <a:solidFill>
                  <a:srgbClr val="C00000"/>
                </a:solidFill>
                <a:latin typeface="Arial"/>
                <a:ea typeface="Arial"/>
                <a:cs typeface="Arial"/>
                <a:sym typeface="Arial"/>
              </a:defRPr>
            </a:pPr>
            <a:r>
              <a:t>Posters and leaflets were produced to support large scale Work Coach and UC Review Agent recruitment campaigns.  </a:t>
            </a:r>
          </a:p>
          <a:p>
            <a:pPr>
              <a:spcBef>
                <a:spcPts val="400"/>
              </a:spcBef>
              <a:defRPr sz="1200">
                <a:solidFill>
                  <a:srgbClr val="C00000"/>
                </a:solidFill>
                <a:latin typeface="Arial"/>
                <a:ea typeface="Arial"/>
                <a:cs typeface="Arial"/>
                <a:sym typeface="Arial"/>
              </a:defRPr>
            </a:pPr>
            <a:r>
              <a:t>Please note promotional products for the other DWP business areas in this toolkit are digital assets only.</a:t>
            </a:r>
          </a:p>
        </p:txBody>
      </p:sp>
      <p:sp>
        <p:nvSpPr>
          <p:cNvPr id="95" name="TextBox 3"/>
          <p:cNvSpPr txBox="1"/>
          <p:nvPr/>
        </p:nvSpPr>
        <p:spPr>
          <a:xfrm>
            <a:off x="1644521" y="3968471"/>
            <a:ext cx="7172961" cy="69522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algn="ctr">
              <a:defRPr sz="1400" u="sng">
                <a:solidFill>
                  <a:srgbClr val="00008B"/>
                </a:solidFill>
                <a:latin typeface="Arial"/>
                <a:ea typeface="Arial"/>
                <a:cs typeface="Arial"/>
                <a:sym typeface="Arial"/>
              </a:defRPr>
            </a:pPr>
            <a:r>
              <a:rPr>
                <a:solidFill>
                  <a:srgbClr val="0000FF"/>
                </a:solidFill>
                <a:uFill>
                  <a:solidFill>
                    <a:srgbClr val="0000FF"/>
                  </a:solidFill>
                </a:uFill>
                <a:hlinkClick r:id="rId3" action="ppaction://hlinksldjump"/>
              </a:rPr>
              <a:t>How to use the Workforce Recruitment campaign promotional products</a:t>
            </a:r>
          </a:p>
          <a:p>
            <a:pPr>
              <a:defRPr sz="1400" u="sng">
                <a:solidFill>
                  <a:schemeClr val="accent1"/>
                </a:solidFill>
                <a:latin typeface="Arial"/>
                <a:ea typeface="Arial"/>
                <a:cs typeface="Arial"/>
                <a:sym typeface="Arial"/>
              </a:defRPr>
            </a:pPr>
            <a:endParaRPr>
              <a:solidFill>
                <a:srgbClr val="0000FF"/>
              </a:solidFill>
              <a:uFill>
                <a:solidFill>
                  <a:srgbClr val="0000FF"/>
                </a:solidFill>
              </a:uFill>
              <a:hlinkClick r:id="rId3" action="ppaction://hlinksldjump"/>
            </a:endParaRPr>
          </a:p>
        </p:txBody>
      </p:sp>
      <p:sp>
        <p:nvSpPr>
          <p:cNvPr id="96" name="Jobcentre Plus Work Coach…"/>
          <p:cNvSpPr txBox="1"/>
          <p:nvPr/>
        </p:nvSpPr>
        <p:spPr>
          <a:xfrm>
            <a:off x="1421922" y="2430772"/>
            <a:ext cx="3777458" cy="12917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p>
            <a:pPr lvl="2" indent="1005205" defTabSz="896111">
              <a:spcBef>
                <a:spcPts val="900"/>
              </a:spcBef>
              <a:defRPr sz="1500">
                <a:solidFill>
                  <a:srgbClr val="00008B"/>
                </a:solidFill>
                <a:latin typeface="Arial"/>
                <a:ea typeface="Arial"/>
                <a:cs typeface="Arial"/>
                <a:sym typeface="Arial"/>
              </a:defRPr>
            </a:pPr>
            <a:r>
              <a:rPr u="sng">
                <a:solidFill>
                  <a:srgbClr val="0000FF"/>
                </a:solidFill>
                <a:uFill>
                  <a:solidFill>
                    <a:srgbClr val="0000FF"/>
                  </a:solidFill>
                </a:uFill>
                <a:hlinkClick r:id="rId4" action="ppaction://hlinksldjump"/>
              </a:rPr>
              <a:t>Jobcentre Plus Work Coach </a:t>
            </a:r>
          </a:p>
          <a:p>
            <a:pPr lvl="2" indent="1005205" defTabSz="896111">
              <a:spcBef>
                <a:spcPts val="900"/>
              </a:spcBef>
              <a:defRPr sz="1500">
                <a:solidFill>
                  <a:srgbClr val="00008B"/>
                </a:solidFill>
                <a:latin typeface="Arial"/>
                <a:ea typeface="Arial"/>
                <a:cs typeface="Arial"/>
                <a:sym typeface="Arial"/>
              </a:defRPr>
            </a:pPr>
            <a:r>
              <a:rPr u="sng">
                <a:solidFill>
                  <a:srgbClr val="0000FF"/>
                </a:solidFill>
                <a:uFill>
                  <a:solidFill>
                    <a:srgbClr val="0000FF"/>
                  </a:solidFill>
                </a:uFill>
                <a:hlinkClick r:id="rId5" action="ppaction://hlinksldjump"/>
              </a:rPr>
              <a:t>Universal Credit Review Agents</a:t>
            </a:r>
          </a:p>
          <a:p>
            <a:pPr lvl="2" indent="1005205" defTabSz="896111">
              <a:spcBef>
                <a:spcPts val="900"/>
              </a:spcBef>
              <a:defRPr sz="1500">
                <a:solidFill>
                  <a:srgbClr val="00008B"/>
                </a:solidFill>
                <a:latin typeface="Arial"/>
                <a:ea typeface="Arial"/>
                <a:cs typeface="Arial"/>
                <a:sym typeface="Arial"/>
              </a:defRPr>
            </a:pPr>
            <a:r>
              <a:rPr u="sng">
                <a:solidFill>
                  <a:srgbClr val="0000FF"/>
                </a:solidFill>
                <a:uFill>
                  <a:solidFill>
                    <a:srgbClr val="0000FF"/>
                  </a:solidFill>
                </a:uFill>
                <a:hlinkClick r:id="rId6" action="ppaction://hlinksldjump"/>
              </a:rPr>
              <a:t>Disability Services</a:t>
            </a:r>
          </a:p>
          <a:p>
            <a:pPr lvl="2" indent="1005205" defTabSz="896111">
              <a:spcBef>
                <a:spcPts val="900"/>
              </a:spcBef>
              <a:defRPr sz="1500">
                <a:solidFill>
                  <a:srgbClr val="00008B"/>
                </a:solidFill>
                <a:latin typeface="Arial"/>
                <a:ea typeface="Arial"/>
                <a:cs typeface="Arial"/>
                <a:sym typeface="Arial"/>
              </a:defRPr>
            </a:pPr>
            <a:r>
              <a:rPr u="sng">
                <a:solidFill>
                  <a:srgbClr val="0000FF"/>
                </a:solidFill>
                <a:uFill>
                  <a:solidFill>
                    <a:srgbClr val="0000FF"/>
                  </a:solidFill>
                </a:uFill>
                <a:hlinkClick r:id="rId7" action="ppaction://hlinksldjump"/>
              </a:rPr>
              <a:t>Child Maintenance Service</a:t>
            </a:r>
          </a:p>
        </p:txBody>
      </p:sp>
      <p:sp>
        <p:nvSpPr>
          <p:cNvPr id="97" name="Dispute Resolution Service…"/>
          <p:cNvSpPr txBox="1"/>
          <p:nvPr/>
        </p:nvSpPr>
        <p:spPr>
          <a:xfrm>
            <a:off x="5260671" y="2100572"/>
            <a:ext cx="4084696" cy="19521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p>
            <a:pPr lvl="2" defTabSz="896111">
              <a:defRPr sz="1500" b="1">
                <a:solidFill>
                  <a:schemeClr val="accent1"/>
                </a:solidFill>
                <a:latin typeface="Arial"/>
                <a:ea typeface="Arial"/>
                <a:cs typeface="Arial"/>
                <a:sym typeface="Arial"/>
              </a:defRPr>
            </a:pPr>
            <a:endParaRPr/>
          </a:p>
          <a:p>
            <a:pPr lvl="2" indent="1005205" defTabSz="896111">
              <a:spcBef>
                <a:spcPts val="900"/>
              </a:spcBef>
              <a:defRPr sz="1500">
                <a:solidFill>
                  <a:srgbClr val="00008B"/>
                </a:solidFill>
                <a:latin typeface="Arial"/>
                <a:ea typeface="Arial"/>
                <a:cs typeface="Arial"/>
                <a:sym typeface="Arial"/>
              </a:defRPr>
            </a:pPr>
            <a:r>
              <a:rPr u="sng">
                <a:solidFill>
                  <a:srgbClr val="0000FF"/>
                </a:solidFill>
                <a:uFill>
                  <a:solidFill>
                    <a:srgbClr val="0000FF"/>
                  </a:solidFill>
                </a:uFill>
                <a:hlinkClick r:id="rId8" action="ppaction://hlinksldjump"/>
              </a:rPr>
              <a:t>Dispute Resolution Service</a:t>
            </a:r>
          </a:p>
          <a:p>
            <a:pPr lvl="2" indent="1005205" defTabSz="896111">
              <a:spcBef>
                <a:spcPts val="900"/>
              </a:spcBef>
              <a:defRPr sz="1500">
                <a:solidFill>
                  <a:srgbClr val="00008B"/>
                </a:solidFill>
                <a:latin typeface="Arial"/>
                <a:ea typeface="Arial"/>
                <a:cs typeface="Arial"/>
                <a:sym typeface="Arial"/>
              </a:defRPr>
            </a:pPr>
            <a:r>
              <a:rPr u="sng">
                <a:solidFill>
                  <a:srgbClr val="0000FF"/>
                </a:solidFill>
                <a:uFill>
                  <a:solidFill>
                    <a:srgbClr val="0000FF"/>
                  </a:solidFill>
                </a:uFill>
                <a:hlinkClick r:id="rId9" action="ppaction://hlinksldjump"/>
              </a:rPr>
              <a:t>Work &amp; Heath Service</a:t>
            </a:r>
          </a:p>
          <a:p>
            <a:pPr lvl="2" indent="1005205" defTabSz="896111">
              <a:spcBef>
                <a:spcPts val="900"/>
              </a:spcBef>
              <a:defRPr sz="1500">
                <a:solidFill>
                  <a:srgbClr val="00008B"/>
                </a:solidFill>
                <a:latin typeface="Arial"/>
                <a:ea typeface="Arial"/>
                <a:cs typeface="Arial"/>
                <a:sym typeface="Arial"/>
              </a:defRPr>
            </a:pPr>
            <a:r>
              <a:rPr u="sng">
                <a:solidFill>
                  <a:srgbClr val="0000FF"/>
                </a:solidFill>
                <a:uFill>
                  <a:solidFill>
                    <a:srgbClr val="0000FF"/>
                  </a:solidFill>
                </a:uFill>
                <a:hlinkClick r:id="rId10" action="ppaction://hlinksldjump"/>
              </a:rPr>
              <a:t>Counter Fraud, Compliance &amp; Debt</a:t>
            </a:r>
          </a:p>
          <a:p>
            <a:pPr lvl="2" indent="1005205" defTabSz="896111">
              <a:spcBef>
                <a:spcPts val="900"/>
              </a:spcBef>
              <a:defRPr sz="1500">
                <a:solidFill>
                  <a:srgbClr val="00008B"/>
                </a:solidFill>
                <a:latin typeface="Arial"/>
                <a:ea typeface="Arial"/>
                <a:cs typeface="Arial"/>
                <a:sym typeface="Arial"/>
              </a:defRPr>
            </a:pPr>
            <a:r>
              <a:rPr u="sng">
                <a:solidFill>
                  <a:srgbClr val="0000FF"/>
                </a:solidFill>
                <a:uFill>
                  <a:solidFill>
                    <a:srgbClr val="0000FF"/>
                  </a:solidFill>
                </a:uFill>
                <a:hlinkClick r:id="rId11" action="ppaction://hlinksldjump"/>
              </a:rPr>
              <a:t>Retirement Services Division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WC_RC_PPTBG.png" descr="WC_RC_PPTB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 y="315169"/>
            <a:ext cx="12192004" cy="6858004"/>
          </a:xfrm>
          <a:prstGeom prst="rect">
            <a:avLst/>
          </a:prstGeom>
          <a:ln w="12700">
            <a:miter lim="400000"/>
          </a:ln>
        </p:spPr>
      </p:pic>
      <p:grpSp>
        <p:nvGrpSpPr>
          <p:cNvPr id="114" name="Group 114"/>
          <p:cNvGrpSpPr/>
          <p:nvPr/>
        </p:nvGrpSpPr>
        <p:grpSpPr>
          <a:xfrm>
            <a:off x="558872" y="1235815"/>
            <a:ext cx="11181699" cy="4656822"/>
            <a:chOff x="0" y="0"/>
            <a:chExt cx="11181696" cy="4656820"/>
          </a:xfrm>
        </p:grpSpPr>
        <p:grpSp>
          <p:nvGrpSpPr>
            <p:cNvPr id="102" name="Group"/>
            <p:cNvGrpSpPr/>
            <p:nvPr/>
          </p:nvGrpSpPr>
          <p:grpSpPr>
            <a:xfrm>
              <a:off x="7102555" y="410395"/>
              <a:ext cx="2766885" cy="1873094"/>
              <a:chOff x="741743" y="-43727"/>
              <a:chExt cx="2766885" cy="1873090"/>
            </a:xfrm>
          </p:grpSpPr>
          <p:pic>
            <p:nvPicPr>
              <p:cNvPr id="100" name="Picture 14" descr="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743" y="-32560"/>
                <a:ext cx="1316678" cy="1861923"/>
              </a:xfrm>
              <a:prstGeom prst="rect">
                <a:avLst/>
              </a:prstGeom>
              <a:ln w="12700" cap="flat">
                <a:noFill/>
                <a:miter lim="400000"/>
              </a:ln>
              <a:effectLst/>
            </p:spPr>
          </p:pic>
          <p:pic>
            <p:nvPicPr>
              <p:cNvPr id="101" name="Picture 15" descr="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0463" y="-43727"/>
                <a:ext cx="1308165" cy="1850249"/>
              </a:xfrm>
              <a:prstGeom prst="rect">
                <a:avLst/>
              </a:prstGeom>
              <a:ln w="12700" cap="flat">
                <a:noFill/>
                <a:miter lim="400000"/>
              </a:ln>
              <a:effectLst/>
            </p:spPr>
          </p:pic>
        </p:grpSp>
        <p:sp>
          <p:nvSpPr>
            <p:cNvPr id="105" name="TextBox 2"/>
            <p:cNvSpPr txBox="1"/>
            <p:nvPr/>
          </p:nvSpPr>
          <p:spPr>
            <a:xfrm>
              <a:off x="7102555" y="3998"/>
              <a:ext cx="4079141" cy="32316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lvl1pPr>
                <a:defRPr sz="1500" b="1">
                  <a:latin typeface="Arial"/>
                  <a:ea typeface="Arial"/>
                  <a:cs typeface="Arial"/>
                  <a:sym typeface="Arial"/>
                </a:defRPr>
              </a:lvl1pPr>
            </a:lstStyle>
            <a:p>
              <a:r>
                <a:t>Print ready </a:t>
              </a:r>
              <a:r>
                <a:rPr>
                  <a:solidFill>
                    <a:srgbClr val="FF0000"/>
                  </a:solidFill>
                  <a:hlinkClick r:id="rId7">
                    <a:extLst>
                      <a:ext uri="{A12FA001-AC4F-418D-AE19-62706E023703}">
                        <ahyp:hlinkClr xmlns:ahyp="http://schemas.microsoft.com/office/drawing/2018/hyperlinkcolor" val="tx"/>
                      </a:ext>
                    </a:extLst>
                  </a:hlinkClick>
                </a:rPr>
                <a:t>A4 posters</a:t>
              </a:r>
              <a:r>
                <a:rPr>
                  <a:solidFill>
                    <a:srgbClr val="7030A0"/>
                  </a:solidFill>
                  <a:hlinkClick r:id="rId7">
                    <a:extLst>
                      <a:ext uri="{A12FA001-AC4F-418D-AE19-62706E023703}">
                        <ahyp:hlinkClr xmlns:ahyp="http://schemas.microsoft.com/office/drawing/2018/hyperlinkcolor" val="tx"/>
                      </a:ext>
                    </a:extLst>
                  </a:hlinkClick>
                </a:rPr>
                <a:t> </a:t>
              </a:r>
              <a:endParaRPr>
                <a:solidFill>
                  <a:srgbClr val="7030A0"/>
                </a:solidFill>
              </a:endParaRPr>
            </a:p>
          </p:txBody>
        </p:sp>
        <p:sp>
          <p:nvSpPr>
            <p:cNvPr id="106" name="TextBox 24"/>
            <p:cNvSpPr txBox="1"/>
            <p:nvPr/>
          </p:nvSpPr>
          <p:spPr>
            <a:xfrm>
              <a:off x="2382042" y="487220"/>
              <a:ext cx="2912110" cy="160043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p>
              <a:pPr>
                <a:defRPr sz="1200" b="1"/>
              </a:pPr>
              <a:r>
                <a:t>P</a:t>
              </a:r>
              <a:r>
                <a:rPr>
                  <a:latin typeface="Arial"/>
                  <a:ea typeface="Arial"/>
                  <a:cs typeface="Arial"/>
                  <a:sym typeface="Arial"/>
                </a:rPr>
                <a:t>ost </a:t>
              </a:r>
              <a:r>
                <a:rPr lang="en-US">
                  <a:latin typeface="Arial"/>
                  <a:ea typeface="Arial"/>
                  <a:cs typeface="Arial"/>
                  <a:sym typeface="Arial"/>
                </a:rPr>
                <a:t>copy</a:t>
              </a:r>
              <a:r>
                <a:rPr>
                  <a:latin typeface="Arial"/>
                  <a:ea typeface="Arial"/>
                  <a:cs typeface="Arial"/>
                  <a:sym typeface="Arial"/>
                </a:rPr>
                <a:t> for videos</a:t>
              </a:r>
            </a:p>
            <a:p>
              <a:pPr>
                <a:defRPr sz="1200">
                  <a:latin typeface="Arial"/>
                  <a:ea typeface="Arial"/>
                  <a:cs typeface="Arial"/>
                  <a:sym typeface="Arial"/>
                </a:defRPr>
              </a:pPr>
              <a:r>
                <a:t>If you want to start your rewarding career with flexible hours and on the job training, apply for DWP jobs today. </a:t>
              </a:r>
            </a:p>
            <a:p>
              <a:pPr>
                <a:defRPr sz="1200">
                  <a:latin typeface="Arial"/>
                  <a:ea typeface="Arial"/>
                  <a:cs typeface="Arial"/>
                  <a:sym typeface="Arial"/>
                </a:defRPr>
              </a:pPr>
              <a:endParaRPr/>
            </a:p>
            <a:p>
              <a:pPr>
                <a:defRPr sz="1200">
                  <a:latin typeface="Arial"/>
                  <a:ea typeface="Arial"/>
                  <a:cs typeface="Arial"/>
                  <a:sym typeface="Arial"/>
                </a:defRPr>
              </a:pPr>
              <a:r>
                <a:t>For more information - </a:t>
              </a:r>
            </a:p>
            <a:p>
              <a:pPr>
                <a:defRPr sz="1200">
                  <a:latin typeface="Arial"/>
                  <a:ea typeface="Arial"/>
                  <a:cs typeface="Arial"/>
                  <a:sym typeface="Arial"/>
                </a:defRPr>
              </a:pPr>
              <a:r>
                <a:rPr u="sng">
                  <a:solidFill>
                    <a:schemeClr val="accent1"/>
                  </a:solidFill>
                  <a:uFill>
                    <a:solidFill>
                      <a:srgbClr val="0000FF"/>
                    </a:solidFill>
                  </a:uFill>
                  <a:hlinkClick r:id="rId8">
                    <a:extLst>
                      <a:ext uri="{A12FA001-AC4F-418D-AE19-62706E023703}">
                        <ahyp:hlinkClr xmlns:ahyp="http://schemas.microsoft.com/office/drawing/2018/hyperlinkcolor" val="tx"/>
                      </a:ext>
                    </a:extLst>
                  </a:hlinkClick>
                </a:rPr>
                <a:t>Executive Officer Recruitment | DWP jobs</a:t>
              </a:r>
            </a:p>
            <a:p>
              <a:pPr>
                <a:defRPr sz="1400">
                  <a:latin typeface="Arial"/>
                  <a:ea typeface="Arial"/>
                  <a:cs typeface="Arial"/>
                  <a:sym typeface="Arial"/>
                </a:defRPr>
              </a:pPr>
              <a:endParaRPr u="sng">
                <a:solidFill>
                  <a:srgbClr val="0000FF"/>
                </a:solidFill>
                <a:uFill>
                  <a:solidFill>
                    <a:srgbClr val="0000FF"/>
                  </a:solidFill>
                </a:uFill>
                <a:hlinkClick r:id="rId8">
                  <a:extLst>
                    <a:ext uri="{A12FA001-AC4F-418D-AE19-62706E023703}">
                      <ahyp:hlinkClr xmlns:ahyp="http://schemas.microsoft.com/office/drawing/2018/hyperlinkcolor" val="tx"/>
                    </a:ext>
                  </a:extLst>
                </a:hlinkClick>
              </a:endParaRPr>
            </a:p>
          </p:txBody>
        </p:sp>
        <p:sp>
          <p:nvSpPr>
            <p:cNvPr id="107" name="TextBox 29"/>
            <p:cNvSpPr txBox="1"/>
            <p:nvPr/>
          </p:nvSpPr>
          <p:spPr>
            <a:xfrm>
              <a:off x="0" y="0"/>
              <a:ext cx="6651126" cy="32316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lvl1pPr>
                <a:defRPr sz="1500" b="1">
                  <a:latin typeface="Arial"/>
                  <a:ea typeface="Arial"/>
                  <a:cs typeface="Arial"/>
                  <a:sym typeface="Arial"/>
                </a:defRPr>
              </a:lvl1pPr>
            </a:lstStyle>
            <a:p>
              <a:r>
                <a:rPr lang="en-GB"/>
                <a:t>Download s</a:t>
              </a:r>
              <a:r>
                <a:rPr err="1"/>
                <a:t>ocial</a:t>
              </a:r>
              <a:r>
                <a:t> </a:t>
              </a:r>
              <a:r>
                <a:rPr lang="en-GB"/>
                <a:t>m</a:t>
              </a:r>
              <a:r>
                <a:rPr err="1"/>
                <a:t>edia</a:t>
              </a:r>
              <a:r>
                <a:t> </a:t>
              </a:r>
              <a:r>
                <a:rPr lang="en-US">
                  <a:solidFill>
                    <a:srgbClr val="FF0000"/>
                  </a:solidFill>
                  <a:hlinkClick r:id="rId9">
                    <a:extLst>
                      <a:ext uri="{A12FA001-AC4F-418D-AE19-62706E023703}">
                        <ahyp:hlinkClr xmlns:ahyp="http://schemas.microsoft.com/office/drawing/2018/hyperlinkcolor" val="tx"/>
                      </a:ext>
                    </a:extLst>
                  </a:hlinkClick>
                </a:rPr>
                <a:t>video </a:t>
              </a:r>
              <a:r>
                <a:rPr lang="en-US"/>
                <a:t>and </a:t>
              </a:r>
              <a:r>
                <a:rPr lang="en-US">
                  <a:solidFill>
                    <a:srgbClr val="FF0000"/>
                  </a:solidFill>
                  <a:hlinkClick r:id="rId10">
                    <a:extLst>
                      <a:ext uri="{A12FA001-AC4F-418D-AE19-62706E023703}">
                        <ahyp:hlinkClr xmlns:ahyp="http://schemas.microsoft.com/office/drawing/2018/hyperlinkcolor" val="tx"/>
                      </a:ext>
                    </a:extLst>
                  </a:hlinkClick>
                </a:rPr>
                <a:t>quotepics</a:t>
              </a:r>
              <a:r>
                <a:rPr lang="en-US">
                  <a:solidFill>
                    <a:srgbClr val="FF0000"/>
                  </a:solidFill>
                </a:rPr>
                <a:t> </a:t>
              </a:r>
              <a:r>
                <a:rPr lang="en-US"/>
                <a:t>posts</a:t>
              </a:r>
              <a:r>
                <a:t> for Facebook and X </a:t>
              </a:r>
            </a:p>
          </p:txBody>
        </p:sp>
        <p:sp>
          <p:nvSpPr>
            <p:cNvPr id="108" name="TextBox 30"/>
            <p:cNvSpPr txBox="1"/>
            <p:nvPr/>
          </p:nvSpPr>
          <p:spPr>
            <a:xfrm>
              <a:off x="2382042" y="2588567"/>
              <a:ext cx="2969982" cy="206825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p>
              <a:pPr>
                <a:lnSpc>
                  <a:spcPct val="120000"/>
                </a:lnSpc>
                <a:defRPr sz="1200" b="1">
                  <a:latin typeface="Arial"/>
                  <a:ea typeface="Arial"/>
                  <a:cs typeface="Arial"/>
                  <a:sym typeface="Arial"/>
                </a:defRPr>
              </a:pPr>
              <a:r>
                <a:t>Post copy for Quotepics</a:t>
              </a:r>
            </a:p>
            <a:p>
              <a:pPr>
                <a:defRPr sz="1200">
                  <a:latin typeface="Arial"/>
                  <a:ea typeface="Arial"/>
                  <a:cs typeface="Arial"/>
                  <a:sym typeface="Arial"/>
                </a:defRPr>
              </a:pPr>
              <a:r>
                <a:t>Your local </a:t>
              </a:r>
              <a:r>
                <a:rPr err="1"/>
                <a:t>jobcentre</a:t>
              </a:r>
              <a:r>
                <a:t> is hiring!  </a:t>
              </a:r>
              <a:endParaRPr b="1"/>
            </a:p>
            <a:p>
              <a:pPr>
                <a:defRPr sz="1200">
                  <a:latin typeface="Arial"/>
                  <a:ea typeface="Arial"/>
                  <a:cs typeface="Arial"/>
                  <a:sym typeface="Arial"/>
                </a:defRPr>
              </a:pPr>
              <a:r>
                <a:t>Make a difference, become a </a:t>
              </a:r>
              <a:r>
                <a:rPr err="1"/>
                <a:t>jobcentre</a:t>
              </a:r>
              <a:r>
                <a:t> Work Coach.​ Find an opportunity near you and apply today. </a:t>
              </a:r>
              <a:endParaRPr sz="1600">
                <a:solidFill>
                  <a:srgbClr val="FFFFFF"/>
                </a:solidFill>
              </a:endParaRPr>
            </a:p>
            <a:p>
              <a:pPr>
                <a:defRPr sz="1200">
                  <a:latin typeface="Arial"/>
                  <a:ea typeface="Arial"/>
                  <a:cs typeface="Arial"/>
                  <a:sym typeface="Arial"/>
                </a:defRPr>
              </a:pPr>
              <a:endParaRPr sz="1600">
                <a:solidFill>
                  <a:srgbClr val="FFFFFF"/>
                </a:solidFill>
              </a:endParaRPr>
            </a:p>
            <a:p>
              <a:pPr>
                <a:defRPr sz="1200">
                  <a:latin typeface="Arial"/>
                  <a:ea typeface="Arial"/>
                  <a:cs typeface="Arial"/>
                  <a:sym typeface="Arial"/>
                </a:defRPr>
              </a:pPr>
              <a:r>
                <a:t>For more information - </a:t>
              </a:r>
            </a:p>
            <a:p>
              <a:pPr>
                <a:defRPr sz="1200">
                  <a:latin typeface="Arial"/>
                  <a:ea typeface="Arial"/>
                  <a:cs typeface="Arial"/>
                  <a:sym typeface="Arial"/>
                </a:defRPr>
              </a:pPr>
              <a:r>
                <a:rPr u="sng">
                  <a:solidFill>
                    <a:srgbClr val="0000FF"/>
                  </a:solidFill>
                  <a:uFill>
                    <a:solidFill>
                      <a:srgbClr val="0000FF"/>
                    </a:solidFill>
                  </a:uFill>
                  <a:hlinkClick r:id="rId8"/>
                </a:rPr>
                <a:t>Executive Officer Recruitment | DWP jobs</a:t>
              </a:r>
            </a:p>
            <a:p>
              <a:pPr>
                <a:defRPr sz="1200">
                  <a:latin typeface="Arial"/>
                  <a:ea typeface="Arial"/>
                  <a:cs typeface="Arial"/>
                  <a:sym typeface="Arial"/>
                </a:defRPr>
              </a:pPr>
              <a:endParaRPr u="sng">
                <a:solidFill>
                  <a:srgbClr val="0000FF"/>
                </a:solidFill>
                <a:uFill>
                  <a:solidFill>
                    <a:srgbClr val="0000FF"/>
                  </a:solidFill>
                </a:uFill>
                <a:hlinkClick r:id="rId8"/>
              </a:endParaRPr>
            </a:p>
            <a:p>
              <a:pPr>
                <a:defRPr sz="1400">
                  <a:latin typeface="Arial"/>
                  <a:ea typeface="Arial"/>
                  <a:cs typeface="Arial"/>
                  <a:sym typeface="Arial"/>
                </a:defRPr>
              </a:pPr>
              <a:endParaRPr u="sng">
                <a:solidFill>
                  <a:srgbClr val="0000FF"/>
                </a:solidFill>
                <a:uFill>
                  <a:solidFill>
                    <a:srgbClr val="0000FF"/>
                  </a:solidFill>
                </a:uFill>
                <a:hlinkClick r:id="rId8"/>
              </a:endParaRPr>
            </a:p>
          </p:txBody>
        </p:sp>
        <p:sp>
          <p:nvSpPr>
            <p:cNvPr id="109" name="TextBox 1"/>
            <p:cNvSpPr txBox="1"/>
            <p:nvPr/>
          </p:nvSpPr>
          <p:spPr>
            <a:xfrm>
              <a:off x="7102555" y="2482768"/>
              <a:ext cx="3414997" cy="83099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lvl1pPr>
                <a:defRPr sz="1200">
                  <a:latin typeface="Arial"/>
                  <a:ea typeface="Arial"/>
                  <a:cs typeface="Arial"/>
                  <a:sym typeface="Arial"/>
                </a:defRPr>
              </a:lvl1pPr>
            </a:lstStyle>
            <a:p>
              <a:r>
                <a:t>Work Coach (WC) posters were developed to support large scale recruitment campaigns. These can be used as necessary for future WC recruitment.</a:t>
              </a:r>
            </a:p>
          </p:txBody>
        </p:sp>
        <p:pic>
          <p:nvPicPr>
            <p:cNvPr id="110" name="Picture 12" descr="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5180" y="3044978"/>
              <a:ext cx="2122823" cy="1194090"/>
            </a:xfrm>
            <a:prstGeom prst="rect">
              <a:avLst/>
            </a:prstGeom>
            <a:ln w="12700" cap="flat">
              <a:noFill/>
              <a:miter lim="400000"/>
            </a:ln>
            <a:effectLst/>
          </p:spPr>
        </p:pic>
      </p:grpSp>
      <p:pic>
        <p:nvPicPr>
          <p:cNvPr id="111" name="A Day in the Life of a Jobcentre Work CoachOnline Media 3" descr="A Day in the Life of a Jobcentre Work CoachOnline Media 3"/>
          <p:cNvPicPr>
            <a:picLocks/>
          </p:cNvPicPr>
          <p:nvPr>
            <a:videoFile r:link="rId1"/>
          </p:nvPr>
        </p:nvPicPr>
        <p:blipFill>
          <a:blip r:embed="rId12"/>
          <a:stretch>
            <a:fillRect/>
          </a:stretch>
        </p:blipFill>
        <p:spPr>
          <a:xfrm>
            <a:off x="644060" y="3007942"/>
            <a:ext cx="2122823" cy="1179097"/>
          </a:xfrm>
          <a:prstGeom prst="rect">
            <a:avLst/>
          </a:prstGeom>
        </p:spPr>
      </p:pic>
      <p:sp>
        <p:nvSpPr>
          <p:cNvPr id="115" name="Oval 12"/>
          <p:cNvSpPr/>
          <p:nvPr/>
        </p:nvSpPr>
        <p:spPr>
          <a:xfrm>
            <a:off x="11317516" y="4323784"/>
            <a:ext cx="727349" cy="712435"/>
          </a:xfrm>
          <a:prstGeom prst="ellipse">
            <a:avLst/>
          </a:prstGeom>
          <a:solidFill>
            <a:schemeClr val="accent4"/>
          </a:solidFill>
          <a:ln w="12700">
            <a:miter lim="400000"/>
          </a:ln>
        </p:spPr>
        <p:txBody>
          <a:bodyPr lIns="45718" tIns="45718" rIns="45718" bIns="45718" anchor="ctr"/>
          <a:lstStyle/>
          <a:p>
            <a:pPr>
              <a:defRPr sz="1600">
                <a:solidFill>
                  <a:schemeClr val="accent1"/>
                </a:solidFill>
                <a:latin typeface="Arial"/>
                <a:ea typeface="Arial"/>
                <a:cs typeface="Arial"/>
                <a:sym typeface="Arial"/>
              </a:defRPr>
            </a:pPr>
            <a:endParaRPr/>
          </a:p>
        </p:txBody>
      </p:sp>
      <p:sp>
        <p:nvSpPr>
          <p:cNvPr id="116" name="Rectangle 7"/>
          <p:cNvSpPr/>
          <p:nvPr/>
        </p:nvSpPr>
        <p:spPr>
          <a:xfrm>
            <a:off x="8399874" y="4713653"/>
            <a:ext cx="3408824" cy="901330"/>
          </a:xfrm>
          <a:prstGeom prst="rect">
            <a:avLst/>
          </a:prstGeom>
          <a:solidFill>
            <a:schemeClr val="accent4"/>
          </a:solidFill>
          <a:ln w="12700">
            <a:miter lim="400000"/>
          </a:ln>
        </p:spPr>
        <p:txBody>
          <a:bodyPr lIns="45718" tIns="45718" rIns="45718" bIns="45718" anchor="ctr"/>
          <a:lstStyle/>
          <a:p>
            <a:pPr>
              <a:defRPr sz="1600">
                <a:solidFill>
                  <a:schemeClr val="accent1"/>
                </a:solidFill>
                <a:latin typeface="Arial"/>
                <a:ea typeface="Arial"/>
                <a:cs typeface="Arial"/>
                <a:sym typeface="Arial"/>
              </a:defRPr>
            </a:pPr>
            <a:endParaRPr/>
          </a:p>
        </p:txBody>
      </p:sp>
      <p:sp>
        <p:nvSpPr>
          <p:cNvPr id="117" name="Arrow: Left 9"/>
          <p:cNvSpPr/>
          <p:nvPr/>
        </p:nvSpPr>
        <p:spPr>
          <a:xfrm rot="2992011">
            <a:off x="11496596" y="4518099"/>
            <a:ext cx="319891" cy="279105"/>
          </a:xfrm>
          <a:prstGeom prst="leftArrow">
            <a:avLst>
              <a:gd name="adj1" fmla="val 45584"/>
              <a:gd name="adj2" fmla="val 87533"/>
            </a:avLst>
          </a:prstGeom>
          <a:solidFill>
            <a:srgbClr val="FFFFFF"/>
          </a:solidFill>
          <a:ln w="12700">
            <a:solidFill>
              <a:srgbClr val="FFFFFF"/>
            </a:solidFill>
            <a:miter/>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18" name="Oval 11"/>
          <p:cNvSpPr/>
          <p:nvPr/>
        </p:nvSpPr>
        <p:spPr>
          <a:xfrm>
            <a:off x="11379741" y="4384159"/>
            <a:ext cx="604069" cy="591681"/>
          </a:xfrm>
          <a:prstGeom prst="ellipse">
            <a:avLst/>
          </a:prstGeom>
          <a:ln w="28575">
            <a:solidFill>
              <a:srgbClr val="FFFFFF"/>
            </a:solidFill>
            <a:miter/>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19" name="TextBox 4"/>
          <p:cNvSpPr txBox="1"/>
          <p:nvPr/>
        </p:nvSpPr>
        <p:spPr>
          <a:xfrm>
            <a:off x="8736202" y="4886946"/>
            <a:ext cx="2663065" cy="95410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a:defRPr sz="1400">
                <a:solidFill>
                  <a:schemeClr val="accent1"/>
                </a:solidFill>
                <a:latin typeface="Arial"/>
                <a:ea typeface="Arial"/>
                <a:cs typeface="Arial"/>
                <a:sym typeface="Arial"/>
              </a:defRPr>
            </a:pPr>
            <a:r>
              <a:rPr lang="en-US"/>
              <a:t>Use the links in red above to download the Work Coach promotional products.</a:t>
            </a:r>
          </a:p>
          <a:p>
            <a:pPr>
              <a:defRPr sz="1400">
                <a:solidFill>
                  <a:schemeClr val="accent1"/>
                </a:solidFill>
                <a:latin typeface="Arial"/>
                <a:ea typeface="Arial"/>
                <a:cs typeface="Arial"/>
                <a:sym typeface="Arial"/>
              </a:defRPr>
            </a:pPr>
            <a:endParaRPr lang="en-US"/>
          </a:p>
        </p:txBody>
      </p:sp>
      <p:sp>
        <p:nvSpPr>
          <p:cNvPr id="120" name="TextBox 2"/>
          <p:cNvSpPr txBox="1"/>
          <p:nvPr/>
        </p:nvSpPr>
        <p:spPr>
          <a:xfrm>
            <a:off x="2467960" y="93049"/>
            <a:ext cx="9360642" cy="54199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defTabSz="896111">
              <a:spcBef>
                <a:spcPts val="900"/>
              </a:spcBef>
              <a:defRPr sz="1600" b="1">
                <a:solidFill>
                  <a:schemeClr val="accent1"/>
                </a:solidFill>
                <a:latin typeface="Arial"/>
                <a:ea typeface="Arial"/>
                <a:cs typeface="Arial"/>
                <a:sym typeface="Arial"/>
              </a:defRPr>
            </a:lvl1pPr>
          </a:lstStyle>
          <a:p>
            <a:r>
              <a:t>DWP Work Coach role helps individuals and their families towards financial independence through work and enabling them to claim the support they need as they progress. </a:t>
            </a:r>
          </a:p>
        </p:txBody>
      </p:sp>
      <p:sp>
        <p:nvSpPr>
          <p:cNvPr id="121" name="Rectangle 3"/>
          <p:cNvSpPr/>
          <p:nvPr/>
        </p:nvSpPr>
        <p:spPr>
          <a:xfrm>
            <a:off x="598046" y="0"/>
            <a:ext cx="1771383" cy="770589"/>
          </a:xfrm>
          <a:prstGeom prst="rect">
            <a:avLst/>
          </a:prstGeom>
          <a:solidFill>
            <a:srgbClr val="F5C242"/>
          </a:solidFill>
          <a:ln w="12700">
            <a:miter lim="400000"/>
          </a:ln>
        </p:spPr>
        <p:txBody>
          <a:bodyPr lIns="45718" tIns="45718" rIns="45718" bIns="45718" anchor="ctr"/>
          <a:lstStyle/>
          <a:p>
            <a:pPr>
              <a:defRPr sz="3200">
                <a:solidFill>
                  <a:srgbClr val="F5C242"/>
                </a:solidFill>
                <a:latin typeface="+mj-lt"/>
                <a:ea typeface="+mj-ea"/>
                <a:cs typeface="+mj-cs"/>
                <a:sym typeface="Calibri"/>
              </a:defRPr>
            </a:pPr>
            <a:endParaRPr/>
          </a:p>
        </p:txBody>
      </p:sp>
      <p:pic>
        <p:nvPicPr>
          <p:cNvPr id="3" name="Online Media 1" descr="Work Coach recruitment">
            <a:hlinkClick r:id="" action="ppaction://media"/>
            <a:extLst>
              <a:ext uri="{FF2B5EF4-FFF2-40B4-BE49-F238E27FC236}">
                <a16:creationId xmlns:a16="http://schemas.microsoft.com/office/drawing/2014/main" id="{458A5125-AA13-9D33-F230-FF62170AD02E}"/>
              </a:ext>
            </a:extLst>
          </p:cNvPr>
          <p:cNvPicPr>
            <a:picLocks noRot="1" noChangeAspect="1"/>
          </p:cNvPicPr>
          <p:nvPr>
            <a:videoFile r:link="rId2"/>
          </p:nvPr>
        </p:nvPicPr>
        <p:blipFill>
          <a:blip r:embed="rId13"/>
          <a:stretch>
            <a:fillRect/>
          </a:stretch>
        </p:blipFill>
        <p:spPr>
          <a:xfrm>
            <a:off x="644059" y="1723035"/>
            <a:ext cx="2090945" cy="1181384"/>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1"/>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11"/>
                </p:tgtEl>
              </p:cMediaNode>
            </p:video>
            <p:seq concurrent="1" prevAc="none" nextAc="seek">
              <p:cTn id="12" restart="whenNotActive" fill="hold" evtFilter="cancelBubble" nodeType="interactiveSeq">
                <p:stCondLst>
                  <p:cond evt="onClick" delay="0">
                    <p:tgtEl>
                      <p:spTgt spid="111"/>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11"/>
                                        </p:tgtEl>
                                      </p:cBhvr>
                                    </p:cmd>
                                  </p:childTnLst>
                                </p:cTn>
                              </p:par>
                            </p:childTnLst>
                          </p:cTn>
                        </p:par>
                      </p:childTnLst>
                    </p:cTn>
                  </p:par>
                </p:childTnLst>
              </p:cTn>
              <p:nextCondLst>
                <p:cond evt="onClick" delay="0">
                  <p:tgtEl>
                    <p:spTgt spid="111"/>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video>
              <p:cMediaNode vol="80000">
                <p:cTn id="22"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WC_RC_PPTBG.png" descr="WC_RC_PPTB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 y="-2"/>
            <a:ext cx="12192004" cy="6858004"/>
          </a:xfrm>
          <a:prstGeom prst="rect">
            <a:avLst/>
          </a:prstGeom>
          <a:ln w="12700">
            <a:miter lim="400000"/>
          </a:ln>
        </p:spPr>
      </p:pic>
      <p:sp>
        <p:nvSpPr>
          <p:cNvPr id="124" name="TextBox 2"/>
          <p:cNvSpPr txBox="1"/>
          <p:nvPr/>
        </p:nvSpPr>
        <p:spPr>
          <a:xfrm>
            <a:off x="7510509" y="1060855"/>
            <a:ext cx="4323010" cy="323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lvl1pPr>
              <a:defRPr sz="1500" b="1">
                <a:latin typeface="Arial"/>
                <a:ea typeface="Arial"/>
                <a:cs typeface="Arial"/>
                <a:sym typeface="Arial"/>
              </a:defRPr>
            </a:lvl1pPr>
          </a:lstStyle>
          <a:p>
            <a:r>
              <a:t>Print ready </a:t>
            </a:r>
            <a:r>
              <a:rPr>
                <a:solidFill>
                  <a:srgbClr val="FF0000"/>
                </a:solidFill>
                <a:hlinkClick r:id="rId6">
                  <a:extLst>
                    <a:ext uri="{A12FA001-AC4F-418D-AE19-62706E023703}">
                      <ahyp:hlinkClr xmlns:ahyp="http://schemas.microsoft.com/office/drawing/2018/hyperlinkcolor" val="tx"/>
                    </a:ext>
                  </a:extLst>
                </a:hlinkClick>
              </a:rPr>
              <a:t>A4 posters &amp; A5 leaflets</a:t>
            </a:r>
          </a:p>
        </p:txBody>
      </p:sp>
      <p:sp>
        <p:nvSpPr>
          <p:cNvPr id="125" name="TextBox 24"/>
          <p:cNvSpPr txBox="1"/>
          <p:nvPr/>
        </p:nvSpPr>
        <p:spPr>
          <a:xfrm>
            <a:off x="3619918" y="1500447"/>
            <a:ext cx="2956321" cy="1384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p>
            <a:pPr>
              <a:defRPr sz="1200" b="1"/>
            </a:pPr>
            <a:r>
              <a:t>P</a:t>
            </a:r>
            <a:r>
              <a:rPr>
                <a:latin typeface="Arial"/>
                <a:ea typeface="Arial"/>
                <a:cs typeface="Arial"/>
                <a:sym typeface="Arial"/>
              </a:rPr>
              <a:t>ost </a:t>
            </a:r>
            <a:r>
              <a:rPr lang="en-US">
                <a:latin typeface="Arial"/>
                <a:ea typeface="Arial"/>
                <a:cs typeface="Arial"/>
                <a:sym typeface="Arial"/>
              </a:rPr>
              <a:t>copy</a:t>
            </a:r>
            <a:r>
              <a:rPr>
                <a:latin typeface="Arial"/>
                <a:ea typeface="Arial"/>
                <a:cs typeface="Arial"/>
                <a:sym typeface="Arial"/>
              </a:rPr>
              <a:t> for videos</a:t>
            </a:r>
          </a:p>
          <a:p>
            <a:pPr>
              <a:defRPr sz="1200">
                <a:latin typeface="Arial"/>
                <a:ea typeface="Arial"/>
                <a:cs typeface="Arial"/>
                <a:sym typeface="Arial"/>
              </a:defRPr>
            </a:pPr>
            <a:r>
              <a:t>If you want to start your rewarding career with flexible hours and on the job training, apply for DWP jobs today. </a:t>
            </a:r>
          </a:p>
          <a:p>
            <a:pPr>
              <a:defRPr sz="1200">
                <a:latin typeface="Arial"/>
                <a:ea typeface="Arial"/>
                <a:cs typeface="Arial"/>
                <a:sym typeface="Arial"/>
              </a:defRPr>
            </a:pPr>
            <a:endParaRPr/>
          </a:p>
          <a:p>
            <a:pPr>
              <a:defRPr sz="1200">
                <a:latin typeface="Arial"/>
                <a:ea typeface="Arial"/>
                <a:cs typeface="Arial"/>
                <a:sym typeface="Arial"/>
              </a:defRPr>
            </a:pPr>
            <a:r>
              <a:t>For more information - </a:t>
            </a:r>
          </a:p>
          <a:p>
            <a:pPr>
              <a:defRPr sz="1200">
                <a:latin typeface="Arial"/>
                <a:ea typeface="Arial"/>
                <a:cs typeface="Arial"/>
                <a:sym typeface="Arial"/>
              </a:defRPr>
            </a:pPr>
            <a:r>
              <a:rPr u="sng">
                <a:solidFill>
                  <a:srgbClr val="0000FF"/>
                </a:solidFill>
                <a:uFill>
                  <a:solidFill>
                    <a:srgbClr val="0000FF"/>
                  </a:solidFill>
                </a:uFill>
                <a:hlinkClick r:id="rId7"/>
              </a:rPr>
              <a:t>Executive Officer Recruitment | DWP jobs</a:t>
            </a:r>
          </a:p>
        </p:txBody>
      </p:sp>
      <p:sp>
        <p:nvSpPr>
          <p:cNvPr id="126" name="TextBox 29"/>
          <p:cNvSpPr txBox="1"/>
          <p:nvPr/>
        </p:nvSpPr>
        <p:spPr>
          <a:xfrm>
            <a:off x="581579" y="1047775"/>
            <a:ext cx="6502801" cy="323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lvl1pPr>
              <a:defRPr sz="1500" b="1">
                <a:latin typeface="Arial"/>
                <a:ea typeface="Arial"/>
                <a:cs typeface="Arial"/>
                <a:sym typeface="Arial"/>
              </a:defRPr>
            </a:lvl1pPr>
          </a:lstStyle>
          <a:p>
            <a:r>
              <a:rPr lang="en-GB"/>
              <a:t>Download s</a:t>
            </a:r>
            <a:r>
              <a:rPr err="1"/>
              <a:t>ocial</a:t>
            </a:r>
            <a:r>
              <a:t> </a:t>
            </a:r>
            <a:r>
              <a:rPr lang="en-GB"/>
              <a:t>m</a:t>
            </a:r>
            <a:r>
              <a:rPr err="1"/>
              <a:t>edia</a:t>
            </a:r>
            <a:r>
              <a:t> </a:t>
            </a:r>
            <a:r>
              <a:rPr lang="en-US">
                <a:solidFill>
                  <a:srgbClr val="FF0000"/>
                </a:solidFill>
                <a:hlinkClick r:id="rId8">
                  <a:extLst>
                    <a:ext uri="{A12FA001-AC4F-418D-AE19-62706E023703}">
                      <ahyp:hlinkClr xmlns:ahyp="http://schemas.microsoft.com/office/drawing/2018/hyperlinkcolor" val="tx"/>
                    </a:ext>
                  </a:extLst>
                </a:hlinkClick>
              </a:rPr>
              <a:t>video</a:t>
            </a:r>
            <a:r>
              <a:rPr lang="en-US"/>
              <a:t> and </a:t>
            </a:r>
            <a:r>
              <a:rPr lang="en-US">
                <a:solidFill>
                  <a:srgbClr val="FF0000"/>
                </a:solidFill>
                <a:hlinkClick r:id="rId9">
                  <a:extLst>
                    <a:ext uri="{A12FA001-AC4F-418D-AE19-62706E023703}">
                      <ahyp:hlinkClr xmlns:ahyp="http://schemas.microsoft.com/office/drawing/2018/hyperlinkcolor" val="tx"/>
                    </a:ext>
                  </a:extLst>
                </a:hlinkClick>
              </a:rPr>
              <a:t>quotepics</a:t>
            </a:r>
            <a:r>
              <a:rPr lang="en-US"/>
              <a:t> posts</a:t>
            </a:r>
            <a:r>
              <a:t> for Facebook and X </a:t>
            </a:r>
          </a:p>
        </p:txBody>
      </p:sp>
      <p:sp>
        <p:nvSpPr>
          <p:cNvPr id="127" name="TextBox 30"/>
          <p:cNvSpPr txBox="1"/>
          <p:nvPr/>
        </p:nvSpPr>
        <p:spPr>
          <a:xfrm>
            <a:off x="3619918" y="3957150"/>
            <a:ext cx="2942011" cy="18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200" b="1">
                <a:latin typeface="Arial"/>
                <a:ea typeface="Arial"/>
                <a:cs typeface="Arial"/>
                <a:sym typeface="Arial"/>
              </a:defRPr>
            </a:pPr>
            <a:r>
              <a:t>Post copy for Quotepics</a:t>
            </a:r>
          </a:p>
          <a:p>
            <a:pPr>
              <a:defRPr sz="1200">
                <a:latin typeface="Arial"/>
                <a:ea typeface="Arial"/>
                <a:cs typeface="Arial"/>
                <a:sym typeface="Arial"/>
              </a:defRPr>
            </a:pPr>
            <a:r>
              <a:t>We’re hiring in your area. ​ </a:t>
            </a:r>
            <a:endParaRPr b="1"/>
          </a:p>
          <a:p>
            <a:pPr>
              <a:defRPr sz="1200">
                <a:latin typeface="Arial"/>
                <a:ea typeface="Arial"/>
                <a:cs typeface="Arial"/>
                <a:sym typeface="Arial"/>
              </a:defRPr>
            </a:pPr>
            <a:r>
              <a:t>Apply today for a rewarding career with flexible hours and a range of employee benefits.</a:t>
            </a:r>
            <a:endParaRPr>
              <a:solidFill>
                <a:srgbClr val="FFFFFF"/>
              </a:solidFill>
            </a:endParaRPr>
          </a:p>
          <a:p>
            <a:pPr>
              <a:defRPr sz="1200">
                <a:latin typeface="Arial"/>
                <a:ea typeface="Arial"/>
                <a:cs typeface="Arial"/>
                <a:sym typeface="Arial"/>
              </a:defRPr>
            </a:pPr>
            <a:endParaRPr>
              <a:solidFill>
                <a:srgbClr val="FFFFFF"/>
              </a:solidFill>
            </a:endParaRPr>
          </a:p>
          <a:p>
            <a:pPr>
              <a:defRPr sz="1200">
                <a:latin typeface="Arial"/>
                <a:ea typeface="Arial"/>
                <a:cs typeface="Arial"/>
                <a:sym typeface="Arial"/>
              </a:defRPr>
            </a:pPr>
            <a:r>
              <a:t>For more information - </a:t>
            </a:r>
          </a:p>
          <a:p>
            <a:pPr>
              <a:defRPr sz="1200">
                <a:latin typeface="Arial"/>
                <a:ea typeface="Arial"/>
                <a:cs typeface="Arial"/>
                <a:sym typeface="Arial"/>
              </a:defRPr>
            </a:pPr>
            <a:r>
              <a:rPr u="sng">
                <a:solidFill>
                  <a:srgbClr val="0000FF"/>
                </a:solidFill>
                <a:uFill>
                  <a:solidFill>
                    <a:srgbClr val="0000FF"/>
                  </a:solidFill>
                </a:uFill>
                <a:hlinkClick r:id="rId7"/>
              </a:rPr>
              <a:t>Executive Officer Recruitment | DWP jobs</a:t>
            </a:r>
          </a:p>
          <a:p>
            <a:pPr>
              <a:defRPr sz="1200">
                <a:solidFill>
                  <a:srgbClr val="FFFFFF"/>
                </a:solidFill>
                <a:latin typeface="Arial"/>
                <a:ea typeface="Arial"/>
                <a:cs typeface="Arial"/>
                <a:sym typeface="Arial"/>
              </a:defRPr>
            </a:pPr>
            <a:r>
              <a:t> </a:t>
            </a:r>
          </a:p>
        </p:txBody>
      </p:sp>
      <p:pic>
        <p:nvPicPr>
          <p:cNvPr id="128" name="Recruitment_Campaign_Sheffield_EL_RFS.mp4" descr="Recruitment_Campaign_Sheffield_EL_RFS.mp4"/>
          <p:cNvPicPr>
            <a:picLocks/>
          </p:cNvPicPr>
          <p:nvPr>
            <a:videoFile r:link="rId2"/>
            <p:extLst>
              <p:ext uri="{DAA4B4D4-6D71-4841-9C94-3DE7FCFB9230}">
                <p14:media xmlns:p14="http://schemas.microsoft.com/office/powerpoint/2010/main" r:embed="rId1"/>
              </p:ext>
            </p:extLst>
          </p:nvPr>
        </p:nvPicPr>
        <p:blipFill>
          <a:blip r:embed="rId10"/>
          <a:stretch>
            <a:fillRect/>
          </a:stretch>
        </p:blipFill>
        <p:spPr>
          <a:xfrm>
            <a:off x="593653" y="1480725"/>
            <a:ext cx="2004997" cy="1328422"/>
          </a:xfrm>
          <a:prstGeom prst="rect">
            <a:avLst/>
          </a:prstGeom>
          <a:ln w="12700">
            <a:miter lim="400000"/>
          </a:ln>
        </p:spPr>
      </p:pic>
      <p:pic>
        <p:nvPicPr>
          <p:cNvPr id="129" name="Picture 3" descr="Picture 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0165" y="3930124"/>
            <a:ext cx="1909304" cy="1180619"/>
          </a:xfrm>
          <a:prstGeom prst="rect">
            <a:avLst/>
          </a:prstGeom>
          <a:ln w="12700">
            <a:miter lim="400000"/>
          </a:ln>
        </p:spPr>
      </p:pic>
      <p:pic>
        <p:nvPicPr>
          <p:cNvPr id="130" name="Picture 12" descr="Picture 1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54954" y="4505899"/>
            <a:ext cx="1909303" cy="1171444"/>
          </a:xfrm>
          <a:prstGeom prst="rect">
            <a:avLst/>
          </a:prstGeom>
          <a:ln w="12700">
            <a:miter lim="400000"/>
          </a:ln>
        </p:spPr>
      </p:pic>
      <p:grpSp>
        <p:nvGrpSpPr>
          <p:cNvPr id="134" name="Group"/>
          <p:cNvGrpSpPr/>
          <p:nvPr/>
        </p:nvGrpSpPr>
        <p:grpSpPr>
          <a:xfrm>
            <a:off x="7510509" y="1447066"/>
            <a:ext cx="4291973" cy="1810248"/>
            <a:chOff x="0" y="0"/>
            <a:chExt cx="4291972" cy="1810246"/>
          </a:xfrm>
        </p:grpSpPr>
        <p:pic>
          <p:nvPicPr>
            <p:cNvPr id="131" name="Picture 19" descr="Picture 1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29865" y="0"/>
              <a:ext cx="1276182" cy="1810247"/>
            </a:xfrm>
            <a:prstGeom prst="rect">
              <a:avLst/>
            </a:prstGeom>
            <a:ln w="12700" cap="flat">
              <a:noFill/>
              <a:miter lim="400000"/>
            </a:ln>
            <a:effectLst/>
          </p:spPr>
        </p:pic>
        <p:pic>
          <p:nvPicPr>
            <p:cNvPr id="132" name="Picture 21" descr="Picture 2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12033" y="0"/>
              <a:ext cx="1279940" cy="1810247"/>
            </a:xfrm>
            <a:prstGeom prst="rect">
              <a:avLst/>
            </a:prstGeom>
            <a:ln w="12700" cap="flat">
              <a:noFill/>
              <a:miter lim="400000"/>
            </a:ln>
            <a:effectLst/>
          </p:spPr>
        </p:pic>
        <p:pic>
          <p:nvPicPr>
            <p:cNvPr id="133" name="Picture 11" descr="Picture 1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66"/>
              <a:ext cx="1280104" cy="1810181"/>
            </a:xfrm>
            <a:prstGeom prst="rect">
              <a:avLst/>
            </a:prstGeom>
            <a:ln w="12700" cap="flat">
              <a:noFill/>
              <a:miter lim="400000"/>
            </a:ln>
            <a:effectLst/>
          </p:spPr>
        </p:pic>
      </p:grpSp>
      <p:grpSp>
        <p:nvGrpSpPr>
          <p:cNvPr id="140" name="Group"/>
          <p:cNvGrpSpPr/>
          <p:nvPr/>
        </p:nvGrpSpPr>
        <p:grpSpPr>
          <a:xfrm>
            <a:off x="8399874" y="4323784"/>
            <a:ext cx="3644990" cy="1291201"/>
            <a:chOff x="0" y="0"/>
            <a:chExt cx="3644990" cy="1291199"/>
          </a:xfrm>
        </p:grpSpPr>
        <p:sp>
          <p:nvSpPr>
            <p:cNvPr id="135" name="Oval 12"/>
            <p:cNvSpPr/>
            <p:nvPr/>
          </p:nvSpPr>
          <p:spPr>
            <a:xfrm>
              <a:off x="2917641" y="0"/>
              <a:ext cx="727349" cy="712435"/>
            </a:xfrm>
            <a:prstGeom prst="ellipse">
              <a:avLst/>
            </a:prstGeom>
            <a:solidFill>
              <a:schemeClr val="accent4"/>
            </a:solidFill>
            <a:ln w="12700" cap="flat">
              <a:noFill/>
              <a:miter lim="400000"/>
            </a:ln>
            <a:effectLst/>
          </p:spPr>
          <p:txBody>
            <a:bodyPr wrap="square" lIns="45718" tIns="45718" rIns="45718" bIns="45718" numCol="1" anchor="ctr">
              <a:noAutofit/>
            </a:bodyPr>
            <a:lstStyle/>
            <a:p>
              <a:pPr>
                <a:defRPr sz="1600">
                  <a:solidFill>
                    <a:schemeClr val="accent1"/>
                  </a:solidFill>
                  <a:latin typeface="Arial"/>
                  <a:ea typeface="Arial"/>
                  <a:cs typeface="Arial"/>
                  <a:sym typeface="Arial"/>
                </a:defRPr>
              </a:pPr>
              <a:endParaRPr/>
            </a:p>
          </p:txBody>
        </p:sp>
        <p:sp>
          <p:nvSpPr>
            <p:cNvPr id="136" name="Rectangle 7"/>
            <p:cNvSpPr/>
            <p:nvPr/>
          </p:nvSpPr>
          <p:spPr>
            <a:xfrm>
              <a:off x="0" y="389869"/>
              <a:ext cx="3408823" cy="901330"/>
            </a:xfrm>
            <a:prstGeom prst="rect">
              <a:avLst/>
            </a:prstGeom>
            <a:solidFill>
              <a:schemeClr val="accent4"/>
            </a:solidFill>
            <a:ln w="12700" cap="flat">
              <a:noFill/>
              <a:miter lim="400000"/>
            </a:ln>
            <a:effectLst/>
          </p:spPr>
          <p:txBody>
            <a:bodyPr wrap="square" lIns="45718" tIns="45718" rIns="45718" bIns="45718" numCol="1" anchor="ctr">
              <a:noAutofit/>
            </a:bodyPr>
            <a:lstStyle/>
            <a:p>
              <a:pPr>
                <a:defRPr sz="1600">
                  <a:solidFill>
                    <a:schemeClr val="accent1"/>
                  </a:solidFill>
                  <a:latin typeface="Arial"/>
                  <a:ea typeface="Arial"/>
                  <a:cs typeface="Arial"/>
                  <a:sym typeface="Arial"/>
                </a:defRPr>
              </a:pPr>
              <a:endParaRPr/>
            </a:p>
          </p:txBody>
        </p:sp>
        <p:sp>
          <p:nvSpPr>
            <p:cNvPr id="137" name="Arrow: Left 9"/>
            <p:cNvSpPr/>
            <p:nvPr/>
          </p:nvSpPr>
          <p:spPr>
            <a:xfrm rot="2992011">
              <a:off x="3096721" y="194314"/>
              <a:ext cx="319891" cy="279106"/>
            </a:xfrm>
            <a:prstGeom prst="leftArrow">
              <a:avLst>
                <a:gd name="adj1" fmla="val 45584"/>
                <a:gd name="adj2" fmla="val 87533"/>
              </a:avLst>
            </a:prstGeom>
            <a:solidFill>
              <a:srgbClr val="FFFFFF"/>
            </a:solidFill>
            <a:ln w="12700"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38" name="Oval 11"/>
            <p:cNvSpPr/>
            <p:nvPr/>
          </p:nvSpPr>
          <p:spPr>
            <a:xfrm>
              <a:off x="2979866" y="60374"/>
              <a:ext cx="604069" cy="591682"/>
            </a:xfrm>
            <a:prstGeom prst="ellipse">
              <a:avLst/>
            </a:prstGeom>
            <a:noFill/>
            <a:ln w="28575"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39" name="TextBox 4"/>
            <p:cNvSpPr txBox="1"/>
            <p:nvPr/>
          </p:nvSpPr>
          <p:spPr>
            <a:xfrm>
              <a:off x="191644" y="415760"/>
              <a:ext cx="3000659" cy="7386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sz="1400">
                  <a:solidFill>
                    <a:schemeClr val="accent1"/>
                  </a:solidFill>
                  <a:latin typeface="Arial"/>
                  <a:ea typeface="Arial"/>
                  <a:cs typeface="Arial"/>
                  <a:sym typeface="Arial"/>
                </a:defRPr>
              </a:pPr>
              <a:r>
                <a:rPr lang="en-US"/>
                <a:t>Use the </a:t>
              </a:r>
              <a:r>
                <a:rPr lang="en-US">
                  <a:solidFill>
                    <a:srgbClr val="4472C4"/>
                  </a:solidFill>
                </a:rPr>
                <a:t>links in red above to download the </a:t>
              </a:r>
              <a:r>
                <a:rPr lang="en-US"/>
                <a:t>Universal Credit Review Agent promotional products</a:t>
              </a:r>
              <a:r>
                <a:rPr lang="en-US">
                  <a:solidFill>
                    <a:srgbClr val="4472C4"/>
                  </a:solidFill>
                </a:rPr>
                <a:t>.</a:t>
              </a:r>
            </a:p>
          </p:txBody>
        </p:sp>
      </p:grpSp>
      <p:sp>
        <p:nvSpPr>
          <p:cNvPr id="141" name="TextBox 4"/>
          <p:cNvSpPr txBox="1"/>
          <p:nvPr/>
        </p:nvSpPr>
        <p:spPr>
          <a:xfrm>
            <a:off x="7510508" y="3429000"/>
            <a:ext cx="4291975"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1200">
                <a:latin typeface="Arial"/>
                <a:ea typeface="Arial"/>
                <a:cs typeface="Arial"/>
                <a:sym typeface="Arial"/>
              </a:defRPr>
            </a:lvl1pPr>
          </a:lstStyle>
          <a:p>
            <a:r>
              <a:t>Universal Credit Review Agent (UCRA) posters were developed to support large scale recruitment campaigns. These can be used as necessary for future UCRA recruitment.</a:t>
            </a:r>
          </a:p>
        </p:txBody>
      </p:sp>
      <p:pic>
        <p:nvPicPr>
          <p:cNvPr id="142" name="A Day in the Life of a Universal Credit Review AgentOnline Media 5" descr="A Day in the Life of a Universal Credit Review AgentOnline Media 5"/>
          <p:cNvPicPr>
            <a:picLocks/>
          </p:cNvPicPr>
          <p:nvPr>
            <a:videoFile r:link="rId3"/>
          </p:nvPr>
        </p:nvPicPr>
        <p:blipFill>
          <a:blip r:embed="rId16"/>
          <a:stretch>
            <a:fillRect/>
          </a:stretch>
        </p:blipFill>
        <p:spPr>
          <a:xfrm>
            <a:off x="1332305" y="2576281"/>
            <a:ext cx="2153658" cy="1221997"/>
          </a:xfrm>
          <a:prstGeom prst="rect">
            <a:avLst/>
          </a:prstGeom>
        </p:spPr>
      </p:pic>
      <p:sp>
        <p:nvSpPr>
          <p:cNvPr id="143" name="TextBox 2"/>
          <p:cNvSpPr txBox="1"/>
          <p:nvPr/>
        </p:nvSpPr>
        <p:spPr>
          <a:xfrm>
            <a:off x="2467960" y="93049"/>
            <a:ext cx="9360642" cy="770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896111">
              <a:spcBef>
                <a:spcPts val="900"/>
              </a:spcBef>
              <a:defRPr sz="1600" b="1">
                <a:solidFill>
                  <a:schemeClr val="accent1"/>
                </a:solidFill>
                <a:latin typeface="Arial"/>
                <a:ea typeface="Arial"/>
                <a:cs typeface="Arial"/>
                <a:sym typeface="Arial"/>
              </a:defRPr>
            </a:lvl1pPr>
          </a:lstStyle>
          <a:p>
            <a:r>
              <a:t>Universal Credit Review Agents ensure claimants receive the payments they are entitled to. Their role is to coach and support claimants to enable them to keep their Universal Credit claims up to date. </a:t>
            </a:r>
          </a:p>
        </p:txBody>
      </p:sp>
      <p:sp>
        <p:nvSpPr>
          <p:cNvPr id="144" name="Rectangle 3"/>
          <p:cNvSpPr/>
          <p:nvPr/>
        </p:nvSpPr>
        <p:spPr>
          <a:xfrm>
            <a:off x="598046" y="0"/>
            <a:ext cx="1771383" cy="770589"/>
          </a:xfrm>
          <a:prstGeom prst="rect">
            <a:avLst/>
          </a:prstGeom>
          <a:solidFill>
            <a:srgbClr val="C42F48"/>
          </a:solidFill>
          <a:ln w="12700">
            <a:miter lim="400000"/>
          </a:ln>
        </p:spPr>
        <p:txBody>
          <a:bodyPr lIns="45718" tIns="45718" rIns="45718" bIns="45718" anchor="ctr"/>
          <a:lstStyle/>
          <a:p>
            <a:pPr>
              <a:defRPr sz="3200">
                <a:solidFill>
                  <a:schemeClr val="accent2">
                    <a:satOff val="-18194"/>
                    <a:lumOff val="-11215"/>
                  </a:schemeClr>
                </a:solidFill>
                <a:latin typeface="+mj-lt"/>
                <a:ea typeface="+mj-ea"/>
                <a:cs typeface="+mj-cs"/>
                <a:sym typeface="Calibri"/>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1780" fill="hold"/>
                                        <p:tgtEl>
                                          <p:spTgt spid="128"/>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000" fill="hold"/>
                                        <p:tgtEl>
                                          <p:spTgt spid="1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128"/>
                </p:tgtEl>
              </p:cMediaNode>
            </p:video>
            <p:seq concurrent="1" prevAc="none" nextAc="seek">
              <p:cTn id="16" restart="whenNotActive" fill="hold" evtFilter="cancelBubble" nodeType="interactiveSeq">
                <p:stCondLst>
                  <p:cond evt="onClick" delay="0">
                    <p:tgtEl>
                      <p:spTgt spid="12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28"/>
                                        </p:tgtEl>
                                      </p:cBhvr>
                                    </p:cmd>
                                  </p:childTnLst>
                                </p:cTn>
                              </p:par>
                            </p:childTnLst>
                          </p:cTn>
                        </p:par>
                      </p:childTnLst>
                    </p:cTn>
                  </p:par>
                </p:childTnLst>
              </p:cTn>
              <p:nextCondLst>
                <p:cond evt="onClick" delay="0">
                  <p:tgtEl>
                    <p:spTgt spid="128"/>
                  </p:tgtEl>
                </p:cond>
              </p:nextCondLst>
            </p:seq>
            <p:video>
              <p:cMediaNode vol="80000">
                <p:cTn id="21" fill="hold" display="0">
                  <p:stCondLst>
                    <p:cond delay="indefinite"/>
                  </p:stCondLst>
                </p:cTn>
                <p:tgtEl>
                  <p:spTgt spid="142"/>
                </p:tgtEl>
              </p:cMediaNode>
            </p:video>
            <p:seq concurrent="1" prevAc="none" nextAc="seek">
              <p:cTn id="22" restart="whenNotActive" fill="hold" evtFilter="cancelBubble" nodeType="interactiveSeq">
                <p:stCondLst>
                  <p:cond evt="onClick" delay="0">
                    <p:tgtEl>
                      <p:spTgt spid="142"/>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42"/>
                                        </p:tgtEl>
                                      </p:cBhvr>
                                    </p:cmd>
                                  </p:childTnLst>
                                </p:cTn>
                              </p:par>
                            </p:childTnLst>
                          </p:cTn>
                        </p:par>
                      </p:childTnLst>
                    </p:cTn>
                  </p:par>
                </p:childTnLst>
              </p:cTn>
              <p:nextCondLst>
                <p:cond evt="onClick" delay="0">
                  <p:tgtEl>
                    <p:spTgt spid="14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WC_RC_PPTBG.png" descr="WC_RC_PPTB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10" y="-4"/>
            <a:ext cx="12192004" cy="6858004"/>
          </a:xfrm>
          <a:prstGeom prst="rect">
            <a:avLst/>
          </a:prstGeom>
          <a:ln w="12700">
            <a:miter lim="400000"/>
          </a:ln>
        </p:spPr>
      </p:pic>
      <p:pic>
        <p:nvPicPr>
          <p:cNvPr id="147" name="A Day in the Life Working in Disability ServicesOnline Media 15" descr="A Day in the Life Working in Disability ServicesOnline Media 15"/>
          <p:cNvPicPr>
            <a:picLocks/>
          </p:cNvPicPr>
          <p:nvPr>
            <a:videoFile r:link="rId1"/>
          </p:nvPr>
        </p:nvPicPr>
        <p:blipFill>
          <a:blip r:embed="rId4"/>
          <a:stretch>
            <a:fillRect/>
          </a:stretch>
        </p:blipFill>
        <p:spPr>
          <a:xfrm>
            <a:off x="1561428" y="2168391"/>
            <a:ext cx="3473307" cy="1799504"/>
          </a:xfrm>
          <a:prstGeom prst="rect">
            <a:avLst/>
          </a:prstGeom>
        </p:spPr>
      </p:pic>
      <p:grpSp>
        <p:nvGrpSpPr>
          <p:cNvPr id="150" name="Group"/>
          <p:cNvGrpSpPr/>
          <p:nvPr/>
        </p:nvGrpSpPr>
        <p:grpSpPr>
          <a:xfrm>
            <a:off x="710873" y="4137967"/>
            <a:ext cx="5174418" cy="1383499"/>
            <a:chOff x="0" y="0"/>
            <a:chExt cx="5174417" cy="1383497"/>
          </a:xfrm>
        </p:grpSpPr>
        <p:pic>
          <p:nvPicPr>
            <p:cNvPr id="148" name="Picture 10" descr="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09298" y="4086"/>
              <a:ext cx="2465120" cy="1375326"/>
            </a:xfrm>
            <a:prstGeom prst="rect">
              <a:avLst/>
            </a:prstGeom>
            <a:ln w="12700" cap="flat">
              <a:noFill/>
              <a:miter lim="400000"/>
            </a:ln>
            <a:effectLst/>
          </p:spPr>
        </p:pic>
        <p:pic>
          <p:nvPicPr>
            <p:cNvPr id="149" name="Picture 11" descr="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2439966" cy="1383498"/>
            </a:xfrm>
            <a:prstGeom prst="rect">
              <a:avLst/>
            </a:prstGeom>
            <a:ln w="12700" cap="flat">
              <a:noFill/>
              <a:miter lim="400000"/>
            </a:ln>
            <a:effectLst/>
          </p:spPr>
        </p:pic>
      </p:grpSp>
      <p:grpSp>
        <p:nvGrpSpPr>
          <p:cNvPr id="156" name="Group"/>
          <p:cNvGrpSpPr/>
          <p:nvPr/>
        </p:nvGrpSpPr>
        <p:grpSpPr>
          <a:xfrm>
            <a:off x="8399874" y="4323783"/>
            <a:ext cx="3644990" cy="1301824"/>
            <a:chOff x="0" y="-1"/>
            <a:chExt cx="3644990" cy="1301822"/>
          </a:xfrm>
        </p:grpSpPr>
        <p:sp>
          <p:nvSpPr>
            <p:cNvPr id="151" name="Oval 12"/>
            <p:cNvSpPr/>
            <p:nvPr/>
          </p:nvSpPr>
          <p:spPr>
            <a:xfrm>
              <a:off x="2917641" y="-1"/>
              <a:ext cx="727349" cy="712435"/>
            </a:xfrm>
            <a:prstGeom prst="ellipse">
              <a:avLst/>
            </a:prstGeom>
            <a:solidFill>
              <a:schemeClr val="accent4"/>
            </a:solidFill>
            <a:ln w="12700" cap="flat">
              <a:noFill/>
              <a:miter lim="400000"/>
            </a:ln>
            <a:effectLst/>
          </p:spPr>
          <p:txBody>
            <a:bodyPr wrap="square" lIns="45718" tIns="45718" rIns="45718" bIns="45718" numCol="1" anchor="ctr">
              <a:noAutofit/>
            </a:bodyPr>
            <a:lstStyle/>
            <a:p>
              <a:pPr>
                <a:defRPr sz="1600">
                  <a:solidFill>
                    <a:schemeClr val="accent1"/>
                  </a:solidFill>
                  <a:latin typeface="Arial"/>
                  <a:ea typeface="Arial"/>
                  <a:cs typeface="Arial"/>
                  <a:sym typeface="Arial"/>
                </a:defRPr>
              </a:pPr>
              <a:endParaRPr/>
            </a:p>
          </p:txBody>
        </p:sp>
        <p:sp>
          <p:nvSpPr>
            <p:cNvPr id="152" name="Rectangle 7"/>
            <p:cNvSpPr/>
            <p:nvPr/>
          </p:nvSpPr>
          <p:spPr>
            <a:xfrm>
              <a:off x="0" y="389869"/>
              <a:ext cx="3408824" cy="901330"/>
            </a:xfrm>
            <a:prstGeom prst="rect">
              <a:avLst/>
            </a:prstGeom>
            <a:solidFill>
              <a:schemeClr val="accent4"/>
            </a:solidFill>
            <a:ln w="12700" cap="flat">
              <a:noFill/>
              <a:miter lim="400000"/>
            </a:ln>
            <a:effectLst/>
          </p:spPr>
          <p:txBody>
            <a:bodyPr wrap="square" lIns="45718" tIns="45718" rIns="45718" bIns="45718" numCol="1" anchor="ctr">
              <a:noAutofit/>
            </a:bodyPr>
            <a:lstStyle/>
            <a:p>
              <a:pPr>
                <a:defRPr sz="1600">
                  <a:solidFill>
                    <a:schemeClr val="accent1"/>
                  </a:solidFill>
                  <a:latin typeface="Arial"/>
                  <a:ea typeface="Arial"/>
                  <a:cs typeface="Arial"/>
                  <a:sym typeface="Arial"/>
                </a:defRPr>
              </a:pPr>
              <a:endParaRPr/>
            </a:p>
          </p:txBody>
        </p:sp>
        <p:sp>
          <p:nvSpPr>
            <p:cNvPr id="153" name="Arrow: Left 9"/>
            <p:cNvSpPr/>
            <p:nvPr/>
          </p:nvSpPr>
          <p:spPr>
            <a:xfrm rot="2992011">
              <a:off x="3096721" y="194314"/>
              <a:ext cx="319891" cy="279106"/>
            </a:xfrm>
            <a:prstGeom prst="leftArrow">
              <a:avLst>
                <a:gd name="adj1" fmla="val 45584"/>
                <a:gd name="adj2" fmla="val 87533"/>
              </a:avLst>
            </a:prstGeom>
            <a:solidFill>
              <a:srgbClr val="FFFFFF"/>
            </a:solidFill>
            <a:ln w="12700"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54" name="Oval 11"/>
            <p:cNvSpPr/>
            <p:nvPr/>
          </p:nvSpPr>
          <p:spPr>
            <a:xfrm>
              <a:off x="2979867" y="60374"/>
              <a:ext cx="604069" cy="591681"/>
            </a:xfrm>
            <a:prstGeom prst="ellipse">
              <a:avLst/>
            </a:prstGeom>
            <a:noFill/>
            <a:ln w="28575"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55" name="TextBox 4"/>
            <p:cNvSpPr txBox="1"/>
            <p:nvPr/>
          </p:nvSpPr>
          <p:spPr>
            <a:xfrm>
              <a:off x="336327" y="563162"/>
              <a:ext cx="2663065" cy="73865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p>
              <a:pPr>
                <a:defRPr sz="1400">
                  <a:solidFill>
                    <a:schemeClr val="accent1"/>
                  </a:solidFill>
                  <a:latin typeface="Arial"/>
                  <a:ea typeface="Arial"/>
                  <a:cs typeface="Arial"/>
                  <a:sym typeface="Arial"/>
                </a:defRPr>
              </a:pPr>
              <a:r>
                <a:rPr lang="en-US"/>
                <a:t>Use the links in red above</a:t>
              </a:r>
              <a:r>
                <a:rPr lang="en-US">
                  <a:solidFill>
                    <a:srgbClr val="4472C4"/>
                  </a:solidFill>
                </a:rPr>
                <a:t> </a:t>
              </a:r>
              <a:r>
                <a:rPr lang="en-US"/>
                <a:t>to </a:t>
              </a:r>
              <a:r>
                <a:rPr lang="en-US">
                  <a:solidFill>
                    <a:srgbClr val="4472C4"/>
                  </a:solidFill>
                </a:rPr>
                <a:t>download </a:t>
              </a:r>
              <a:r>
                <a:rPr lang="en-US"/>
                <a:t>the </a:t>
              </a:r>
              <a:r>
                <a:rPr lang="en-US">
                  <a:solidFill>
                    <a:srgbClr val="4472C4"/>
                  </a:solidFill>
                </a:rPr>
                <a:t>DS Case Manager promotional</a:t>
              </a:r>
              <a:r>
                <a:rPr lang="en-US"/>
                <a:t> products</a:t>
              </a:r>
              <a:r>
                <a:rPr lang="en-US">
                  <a:solidFill>
                    <a:srgbClr val="4472C4"/>
                  </a:solidFill>
                </a:rPr>
                <a:t>.</a:t>
              </a:r>
            </a:p>
          </p:txBody>
        </p:sp>
      </p:grpSp>
      <p:sp>
        <p:nvSpPr>
          <p:cNvPr id="157" name="TextBox 2"/>
          <p:cNvSpPr txBox="1"/>
          <p:nvPr/>
        </p:nvSpPr>
        <p:spPr>
          <a:xfrm>
            <a:off x="2467960" y="93049"/>
            <a:ext cx="9360642" cy="54199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defTabSz="896111">
              <a:spcBef>
                <a:spcPts val="900"/>
              </a:spcBef>
              <a:defRPr sz="1600" b="1">
                <a:solidFill>
                  <a:schemeClr val="accent1"/>
                </a:solidFill>
                <a:latin typeface="Arial"/>
                <a:ea typeface="Arial"/>
                <a:cs typeface="Arial"/>
                <a:sym typeface="Arial"/>
              </a:defRPr>
            </a:lvl1pPr>
          </a:lstStyle>
          <a:p>
            <a:r>
              <a:t>Disability Services (DS) work with customers and their representatives over the telephone to resolve queries around disability benefit awards and to explain decisions. </a:t>
            </a:r>
          </a:p>
        </p:txBody>
      </p:sp>
      <p:sp>
        <p:nvSpPr>
          <p:cNvPr id="158" name="Rectangle 3"/>
          <p:cNvSpPr/>
          <p:nvPr/>
        </p:nvSpPr>
        <p:spPr>
          <a:xfrm>
            <a:off x="598046" y="0"/>
            <a:ext cx="1771383" cy="770589"/>
          </a:xfrm>
          <a:prstGeom prst="rect">
            <a:avLst/>
          </a:prstGeom>
          <a:solidFill>
            <a:srgbClr val="F5C242"/>
          </a:solidFill>
          <a:ln w="12700">
            <a:miter lim="400000"/>
          </a:ln>
        </p:spPr>
        <p:txBody>
          <a:bodyPr lIns="45718" tIns="45718" rIns="45718" bIns="45718" anchor="ctr"/>
          <a:lstStyle/>
          <a:p>
            <a:pPr>
              <a:defRPr sz="3200">
                <a:solidFill>
                  <a:srgbClr val="F5C242"/>
                </a:solidFill>
                <a:latin typeface="+mj-lt"/>
                <a:ea typeface="+mj-ea"/>
                <a:cs typeface="+mj-cs"/>
                <a:sym typeface="Calibri"/>
              </a:defRPr>
            </a:pPr>
            <a:endParaRPr/>
          </a:p>
        </p:txBody>
      </p:sp>
      <p:sp>
        <p:nvSpPr>
          <p:cNvPr id="159" name="Tracy talks about working in DS as a Case Manager and promotes some of the benefits of working for DWP.…"/>
          <p:cNvSpPr txBox="1"/>
          <p:nvPr/>
        </p:nvSpPr>
        <p:spPr>
          <a:xfrm>
            <a:off x="660656" y="1278369"/>
            <a:ext cx="9928355" cy="5452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nchor="t">
            <a:spAutoFit/>
          </a:bodyPr>
          <a:lstStyle/>
          <a:p>
            <a:pPr>
              <a:lnSpc>
                <a:spcPct val="60000"/>
              </a:lnSpc>
              <a:defRPr sz="1600">
                <a:solidFill>
                  <a:schemeClr val="accent1"/>
                </a:solidFill>
                <a:latin typeface="Arial"/>
                <a:ea typeface="Arial"/>
                <a:cs typeface="Arial"/>
                <a:sym typeface="Arial"/>
              </a:defRPr>
            </a:pPr>
            <a:r>
              <a:t>Tracy talks about working in DS as a Case Manager and promotes some of the benefits of working for DWP</a:t>
            </a:r>
            <a:r>
              <a:rPr lang="en-US"/>
              <a:t>.</a:t>
            </a:r>
          </a:p>
          <a:p>
            <a:pPr>
              <a:lnSpc>
                <a:spcPct val="60000"/>
              </a:lnSpc>
              <a:defRPr sz="1600">
                <a:solidFill>
                  <a:schemeClr val="accent1"/>
                </a:solidFill>
                <a:latin typeface="Arial"/>
                <a:ea typeface="Arial"/>
                <a:cs typeface="Arial"/>
                <a:sym typeface="Arial"/>
              </a:defRPr>
            </a:pPr>
            <a:endParaRPr/>
          </a:p>
          <a:p>
            <a:pPr>
              <a:lnSpc>
                <a:spcPct val="60000"/>
              </a:lnSpc>
              <a:defRPr sz="1600">
                <a:solidFill>
                  <a:schemeClr val="accent1"/>
                </a:solidFill>
                <a:latin typeface="Arial"/>
                <a:ea typeface="Arial"/>
                <a:cs typeface="Arial"/>
                <a:sym typeface="Arial"/>
              </a:defRPr>
            </a:pPr>
            <a:r>
              <a:rPr lang="en-GB" sz="1500" b="1">
                <a:solidFill>
                  <a:schemeClr val="tx1"/>
                </a:solidFill>
              </a:rPr>
              <a:t>Download social media </a:t>
            </a:r>
            <a:r>
              <a:rPr lang="en-GB" sz="1500" b="1">
                <a:solidFill>
                  <a:srgbClr val="FF0000"/>
                </a:solidFill>
                <a:hlinkClick r:id="rId7">
                  <a:extLst>
                    <a:ext uri="{A12FA001-AC4F-418D-AE19-62706E023703}">
                      <ahyp:hlinkClr xmlns:ahyp="http://schemas.microsoft.com/office/drawing/2018/hyperlinkcolor" val="tx"/>
                    </a:ext>
                  </a:extLst>
                </a:hlinkClick>
              </a:rPr>
              <a:t>video </a:t>
            </a:r>
            <a:r>
              <a:rPr lang="en-GB" sz="1500" b="1">
                <a:solidFill>
                  <a:schemeClr val="tx1"/>
                </a:solidFill>
              </a:rPr>
              <a:t>and </a:t>
            </a:r>
            <a:r>
              <a:rPr lang="en-GB" sz="1500" b="1">
                <a:solidFill>
                  <a:srgbClr val="FF0000"/>
                </a:solidFill>
                <a:hlinkClick r:id="rId8">
                  <a:extLst>
                    <a:ext uri="{A12FA001-AC4F-418D-AE19-62706E023703}">
                      <ahyp:hlinkClr xmlns:ahyp="http://schemas.microsoft.com/office/drawing/2018/hyperlinkcolor" val="tx"/>
                    </a:ext>
                  </a:extLst>
                </a:hlinkClick>
              </a:rPr>
              <a:t>quotepics</a:t>
            </a:r>
            <a:r>
              <a:rPr lang="en-GB" sz="1500" b="1">
                <a:solidFill>
                  <a:srgbClr val="FF0000"/>
                </a:solidFill>
              </a:rPr>
              <a:t> </a:t>
            </a:r>
            <a:r>
              <a:rPr lang="en-GB" sz="1500" b="1">
                <a:solidFill>
                  <a:schemeClr val="tx1"/>
                </a:solidFill>
              </a:rPr>
              <a:t>posts for Facebook and X</a:t>
            </a:r>
            <a:r>
              <a:rPr lang="en-GB">
                <a:solidFill>
                  <a:schemeClr val="tx1"/>
                </a:solidFill>
              </a:rPr>
              <a:t> </a:t>
            </a:r>
            <a:r>
              <a:rPr lang="en-GB"/>
              <a:t> </a:t>
            </a:r>
          </a:p>
        </p:txBody>
      </p:sp>
      <p:sp>
        <p:nvSpPr>
          <p:cNvPr id="160" name="Post Copy for Videos and Quotepics…"/>
          <p:cNvSpPr txBox="1"/>
          <p:nvPr/>
        </p:nvSpPr>
        <p:spPr>
          <a:xfrm>
            <a:off x="6109112" y="2168391"/>
            <a:ext cx="3340141" cy="166198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a:defRPr sz="1400" b="1"/>
            </a:pPr>
            <a:r>
              <a:t>P</a:t>
            </a:r>
            <a:r>
              <a:rPr>
                <a:latin typeface="Arial"/>
                <a:ea typeface="Arial"/>
                <a:cs typeface="Arial"/>
                <a:sym typeface="Arial"/>
              </a:rPr>
              <a:t>ost </a:t>
            </a:r>
            <a:r>
              <a:rPr lang="en-US">
                <a:latin typeface="Arial"/>
                <a:ea typeface="Arial"/>
                <a:cs typeface="Arial"/>
                <a:sym typeface="Arial"/>
              </a:rPr>
              <a:t>copy</a:t>
            </a:r>
            <a:r>
              <a:rPr>
                <a:latin typeface="Arial"/>
                <a:ea typeface="Arial"/>
                <a:cs typeface="Arial"/>
                <a:sym typeface="Arial"/>
              </a:rPr>
              <a:t> for Videos and </a:t>
            </a:r>
            <a:r>
              <a:rPr err="1">
                <a:latin typeface="Arial"/>
                <a:ea typeface="Arial"/>
                <a:cs typeface="Arial"/>
                <a:sym typeface="Arial"/>
              </a:rPr>
              <a:t>Quotepics</a:t>
            </a:r>
            <a:endParaRPr sz="1600" err="1">
              <a:latin typeface="Arial"/>
              <a:ea typeface="Arial"/>
              <a:cs typeface="Arial"/>
              <a:sym typeface="Arial"/>
            </a:endParaRPr>
          </a:p>
          <a:p>
            <a:pPr>
              <a:defRPr sz="1600" b="1">
                <a:latin typeface="Arial"/>
                <a:ea typeface="Arial"/>
                <a:cs typeface="Arial"/>
                <a:sym typeface="Arial"/>
              </a:defRPr>
            </a:pPr>
            <a:endParaRPr sz="1600">
              <a:latin typeface="Arial"/>
              <a:ea typeface="Arial"/>
              <a:cs typeface="Arial"/>
              <a:sym typeface="Arial"/>
            </a:endParaRPr>
          </a:p>
          <a:p>
            <a:pPr>
              <a:defRPr sz="1200">
                <a:latin typeface="Arial"/>
                <a:ea typeface="Arial"/>
                <a:cs typeface="Arial"/>
                <a:sym typeface="Arial"/>
              </a:defRPr>
            </a:pPr>
            <a:r>
              <a:t>If you want to start your rewarding career with flexible hours and on the job training, apply for DWP jobs today. </a:t>
            </a:r>
          </a:p>
          <a:p>
            <a:pPr>
              <a:defRPr sz="1200">
                <a:latin typeface="Arial"/>
                <a:ea typeface="Arial"/>
                <a:cs typeface="Arial"/>
                <a:sym typeface="Arial"/>
              </a:defRPr>
            </a:pPr>
            <a:endParaRPr/>
          </a:p>
          <a:p>
            <a:pPr>
              <a:defRPr sz="1200">
                <a:latin typeface="Arial"/>
                <a:ea typeface="Arial"/>
                <a:cs typeface="Arial"/>
                <a:sym typeface="Arial"/>
              </a:defRPr>
            </a:pPr>
            <a:r>
              <a:t>For more information - </a:t>
            </a:r>
          </a:p>
          <a:p>
            <a:pPr>
              <a:defRPr sz="1200">
                <a:latin typeface="Arial"/>
                <a:ea typeface="Arial"/>
                <a:cs typeface="Arial"/>
                <a:sym typeface="Arial"/>
              </a:defRPr>
            </a:pPr>
            <a:r>
              <a:rPr u="sng">
                <a:solidFill>
                  <a:srgbClr val="0000FF"/>
                </a:solidFill>
                <a:uFill>
                  <a:solidFill>
                    <a:srgbClr val="0000FF"/>
                  </a:solidFill>
                </a:uFill>
                <a:hlinkClick r:id="rId9"/>
              </a:rPr>
              <a:t>Executive Officer Recruitment | DWP jobs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7"/>
                </p:tgtEl>
              </p:cMediaNode>
            </p:video>
            <p:seq concurrent="1" prevAc="none" nextAc="seek">
              <p:cTn id="8" restart="whenNotActive" fill="hold" evtFilter="cancelBubble" nodeType="interactiveSeq">
                <p:stCondLst>
                  <p:cond evt="onClick" delay="0">
                    <p:tgtEl>
                      <p:spTgt spid="14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7"/>
                                        </p:tgtEl>
                                      </p:cBhvr>
                                    </p:cmd>
                                  </p:childTnLst>
                                </p:cTn>
                              </p:par>
                            </p:childTnLst>
                          </p:cTn>
                        </p:par>
                      </p:childTnLst>
                    </p:cTn>
                  </p:par>
                </p:childTnLst>
              </p:cTn>
              <p:nextCondLst>
                <p:cond evt="onClick" delay="0">
                  <p:tgtEl>
                    <p:spTgt spid="14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WC_RC_PPTBG.png" descr="WC_RC_PPTB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 y="27"/>
            <a:ext cx="12192004" cy="6858003"/>
          </a:xfrm>
          <a:prstGeom prst="rect">
            <a:avLst/>
          </a:prstGeom>
          <a:ln w="12700">
            <a:miter lim="400000"/>
          </a:ln>
        </p:spPr>
      </p:pic>
      <p:sp>
        <p:nvSpPr>
          <p:cNvPr id="163" name="Title 1"/>
          <p:cNvSpPr txBox="1"/>
          <p:nvPr/>
        </p:nvSpPr>
        <p:spPr>
          <a:xfrm>
            <a:off x="632077" y="1392815"/>
            <a:ext cx="11388740" cy="87367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p>
            <a:pPr>
              <a:lnSpc>
                <a:spcPct val="72000"/>
              </a:lnSpc>
              <a:defRPr sz="1500">
                <a:solidFill>
                  <a:schemeClr val="accent1"/>
                </a:solidFill>
                <a:latin typeface="Arial"/>
                <a:ea typeface="Arial"/>
                <a:cs typeface="Arial"/>
                <a:sym typeface="Arial"/>
              </a:defRPr>
            </a:pPr>
            <a:r>
              <a:t>Mumtaz talks about working in CMS</a:t>
            </a:r>
            <a:r>
              <a:rPr lang="en-US"/>
              <a:t> </a:t>
            </a:r>
            <a:r>
              <a:t>and promotes some of the benefits of working for DWP. </a:t>
            </a:r>
          </a:p>
          <a:p>
            <a:pPr>
              <a:lnSpc>
                <a:spcPct val="72000"/>
              </a:lnSpc>
              <a:defRPr sz="1500">
                <a:solidFill>
                  <a:schemeClr val="accent1"/>
                </a:solidFill>
                <a:latin typeface="Arial"/>
                <a:ea typeface="Arial"/>
                <a:cs typeface="Arial"/>
                <a:sym typeface="Arial"/>
              </a:defRPr>
            </a:pPr>
            <a:endParaRPr/>
          </a:p>
          <a:p>
            <a:pPr>
              <a:lnSpc>
                <a:spcPct val="72000"/>
              </a:lnSpc>
              <a:defRPr sz="1500">
                <a:latin typeface="Arial"/>
                <a:ea typeface="Arial"/>
                <a:cs typeface="Arial"/>
                <a:sym typeface="Arial"/>
              </a:defRPr>
            </a:pPr>
            <a:r>
              <a:rPr lang="en-US" b="1"/>
              <a:t>Download social media </a:t>
            </a:r>
            <a:r>
              <a:rPr lang="en-US" b="1">
                <a:solidFill>
                  <a:srgbClr val="FF0000"/>
                </a:solidFill>
                <a:hlinkClick r:id="rId4">
                  <a:extLst>
                    <a:ext uri="{A12FA001-AC4F-418D-AE19-62706E023703}">
                      <ahyp:hlinkClr xmlns:ahyp="http://schemas.microsoft.com/office/drawing/2018/hyperlinkcolor" val="tx"/>
                    </a:ext>
                  </a:extLst>
                </a:hlinkClick>
              </a:rPr>
              <a:t>video</a:t>
            </a:r>
            <a:r>
              <a:rPr lang="en-US" b="1"/>
              <a:t> and </a:t>
            </a:r>
            <a:r>
              <a:rPr lang="en-US" b="1">
                <a:solidFill>
                  <a:srgbClr val="FF0000"/>
                </a:solidFill>
                <a:hlinkClick r:id="rId5">
                  <a:extLst>
                    <a:ext uri="{A12FA001-AC4F-418D-AE19-62706E023703}">
                      <ahyp:hlinkClr xmlns:ahyp="http://schemas.microsoft.com/office/drawing/2018/hyperlinkcolor" val="tx"/>
                    </a:ext>
                  </a:extLst>
                </a:hlinkClick>
              </a:rPr>
              <a:t>quotepics</a:t>
            </a:r>
            <a:r>
              <a:rPr lang="en-US" b="1"/>
              <a:t> posts for Facebook and X</a:t>
            </a:r>
            <a:r>
              <a:rPr lang="en-US"/>
              <a:t> </a:t>
            </a:r>
            <a:endParaRPr/>
          </a:p>
        </p:txBody>
      </p:sp>
      <p:sp>
        <p:nvSpPr>
          <p:cNvPr id="164" name="TextBox 2"/>
          <p:cNvSpPr txBox="1"/>
          <p:nvPr/>
        </p:nvSpPr>
        <p:spPr>
          <a:xfrm>
            <a:off x="5848406" y="2357924"/>
            <a:ext cx="3341559" cy="17851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a:defRPr sz="1400" b="1"/>
            </a:pPr>
            <a:r>
              <a:t>P</a:t>
            </a:r>
            <a:r>
              <a:rPr>
                <a:latin typeface="Arial"/>
                <a:ea typeface="Arial"/>
                <a:cs typeface="Arial"/>
                <a:sym typeface="Arial"/>
              </a:rPr>
              <a:t>ost </a:t>
            </a:r>
            <a:r>
              <a:rPr lang="en-US">
                <a:latin typeface="Arial"/>
                <a:ea typeface="Arial"/>
                <a:cs typeface="Arial"/>
                <a:sym typeface="Arial"/>
              </a:rPr>
              <a:t>copy</a:t>
            </a:r>
            <a:r>
              <a:rPr>
                <a:latin typeface="Arial"/>
                <a:ea typeface="Arial"/>
                <a:cs typeface="Arial"/>
                <a:sym typeface="Arial"/>
              </a:rPr>
              <a:t> for Videos and </a:t>
            </a:r>
            <a:r>
              <a:rPr err="1">
                <a:latin typeface="Arial"/>
                <a:ea typeface="Arial"/>
                <a:cs typeface="Arial"/>
                <a:sym typeface="Arial"/>
              </a:rPr>
              <a:t>Quotepics</a:t>
            </a:r>
            <a:endParaRPr lang="en-US" err="1">
              <a:latin typeface="Arial"/>
              <a:ea typeface="Arial"/>
              <a:cs typeface="Arial"/>
            </a:endParaRPr>
          </a:p>
          <a:p>
            <a:pPr>
              <a:defRPr sz="1200" b="1">
                <a:latin typeface="Arial"/>
                <a:ea typeface="Arial"/>
                <a:cs typeface="Arial"/>
                <a:sym typeface="Arial"/>
              </a:defRPr>
            </a:pPr>
            <a:endParaRPr>
              <a:latin typeface="Arial"/>
              <a:ea typeface="Arial"/>
              <a:cs typeface="Arial"/>
              <a:sym typeface="Arial"/>
            </a:endParaRPr>
          </a:p>
          <a:p>
            <a:pPr>
              <a:defRPr sz="1200">
                <a:latin typeface="Arial"/>
                <a:ea typeface="Arial"/>
                <a:cs typeface="Arial"/>
                <a:sym typeface="Arial"/>
              </a:defRPr>
            </a:pPr>
            <a:r>
              <a:t>If you want to start your rewarding career with flexible hours and on the job training, apply for DWP jobs today. </a:t>
            </a:r>
          </a:p>
          <a:p>
            <a:pPr>
              <a:defRPr sz="1200">
                <a:latin typeface="Arial"/>
                <a:ea typeface="Arial"/>
                <a:cs typeface="Arial"/>
                <a:sym typeface="Arial"/>
              </a:defRPr>
            </a:pPr>
            <a:endParaRPr/>
          </a:p>
          <a:p>
            <a:pPr>
              <a:defRPr sz="1200">
                <a:latin typeface="Arial"/>
                <a:ea typeface="Arial"/>
                <a:cs typeface="Arial"/>
                <a:sym typeface="Arial"/>
              </a:defRPr>
            </a:pPr>
            <a:r>
              <a:t>For more information - </a:t>
            </a:r>
          </a:p>
          <a:p>
            <a:pPr>
              <a:defRPr sz="1200">
                <a:latin typeface="Arial"/>
                <a:ea typeface="Arial"/>
                <a:cs typeface="Arial"/>
                <a:sym typeface="Arial"/>
              </a:defRPr>
            </a:pPr>
            <a:r>
              <a:rPr u="sng">
                <a:solidFill>
                  <a:srgbClr val="0000FF"/>
                </a:solidFill>
                <a:uFill>
                  <a:solidFill>
                    <a:srgbClr val="0000FF"/>
                  </a:solidFill>
                </a:uFill>
                <a:hlinkClick r:id="rId6"/>
              </a:rPr>
              <a:t>Executive Officer Recruitment | DWP jobs</a:t>
            </a:r>
          </a:p>
          <a:p>
            <a:pPr>
              <a:defRPr sz="1200">
                <a:latin typeface="Arial"/>
                <a:ea typeface="Arial"/>
                <a:cs typeface="Arial"/>
                <a:sym typeface="Arial"/>
              </a:defRPr>
            </a:pPr>
            <a:endParaRPr u="sng">
              <a:solidFill>
                <a:srgbClr val="0000FF"/>
              </a:solidFill>
              <a:uFill>
                <a:solidFill>
                  <a:srgbClr val="0000FF"/>
                </a:solidFill>
              </a:uFill>
              <a:hlinkClick r:id="rId6"/>
            </a:endParaRPr>
          </a:p>
        </p:txBody>
      </p:sp>
      <p:sp>
        <p:nvSpPr>
          <p:cNvPr id="165" name="TextBox 13"/>
          <p:cNvSpPr txBox="1"/>
          <p:nvPr/>
        </p:nvSpPr>
        <p:spPr>
          <a:xfrm>
            <a:off x="897152" y="4334547"/>
            <a:ext cx="2494118" cy="37083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r>
              <a:t>Quotepic x2</a:t>
            </a:r>
          </a:p>
        </p:txBody>
      </p:sp>
      <p:grpSp>
        <p:nvGrpSpPr>
          <p:cNvPr id="169" name="Group"/>
          <p:cNvGrpSpPr/>
          <p:nvPr/>
        </p:nvGrpSpPr>
        <p:grpSpPr>
          <a:xfrm>
            <a:off x="727137" y="4167691"/>
            <a:ext cx="4724310" cy="1265117"/>
            <a:chOff x="0" y="0"/>
            <a:chExt cx="4724308" cy="1265116"/>
          </a:xfrm>
        </p:grpSpPr>
        <p:pic>
          <p:nvPicPr>
            <p:cNvPr id="167" name="Picture 11" descr="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2244643" cy="1265117"/>
            </a:xfrm>
            <a:prstGeom prst="rect">
              <a:avLst/>
            </a:prstGeom>
            <a:ln w="12700" cap="flat">
              <a:noFill/>
              <a:miter lim="400000"/>
            </a:ln>
            <a:effectLst/>
          </p:spPr>
        </p:pic>
        <p:pic>
          <p:nvPicPr>
            <p:cNvPr id="168" name="Picture 15" descr="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79666" y="0"/>
              <a:ext cx="2244643" cy="1265117"/>
            </a:xfrm>
            <a:prstGeom prst="rect">
              <a:avLst/>
            </a:prstGeom>
            <a:ln w="12700" cap="flat">
              <a:noFill/>
              <a:miter lim="400000"/>
            </a:ln>
            <a:effectLst/>
          </p:spPr>
        </p:pic>
      </p:grpSp>
      <p:sp>
        <p:nvSpPr>
          <p:cNvPr id="170" name="Oval 12"/>
          <p:cNvSpPr/>
          <p:nvPr/>
        </p:nvSpPr>
        <p:spPr>
          <a:xfrm>
            <a:off x="11317516" y="4323784"/>
            <a:ext cx="727349" cy="712435"/>
          </a:xfrm>
          <a:prstGeom prst="ellipse">
            <a:avLst/>
          </a:prstGeom>
          <a:solidFill>
            <a:schemeClr val="accent4"/>
          </a:solidFill>
          <a:ln w="12700">
            <a:miter lim="400000"/>
          </a:ln>
        </p:spPr>
        <p:txBody>
          <a:bodyPr lIns="45718" tIns="45718" rIns="45718" bIns="45718" anchor="ctr"/>
          <a:lstStyle/>
          <a:p>
            <a:pPr>
              <a:defRPr sz="1600">
                <a:solidFill>
                  <a:schemeClr val="accent1"/>
                </a:solidFill>
                <a:latin typeface="Arial"/>
                <a:ea typeface="Arial"/>
                <a:cs typeface="Arial"/>
                <a:sym typeface="Arial"/>
              </a:defRPr>
            </a:pPr>
            <a:endParaRPr/>
          </a:p>
        </p:txBody>
      </p:sp>
      <p:sp>
        <p:nvSpPr>
          <p:cNvPr id="171" name="Rectangle 7"/>
          <p:cNvSpPr/>
          <p:nvPr/>
        </p:nvSpPr>
        <p:spPr>
          <a:xfrm>
            <a:off x="8399874" y="4713653"/>
            <a:ext cx="3408824" cy="901331"/>
          </a:xfrm>
          <a:prstGeom prst="rect">
            <a:avLst/>
          </a:prstGeom>
          <a:solidFill>
            <a:schemeClr val="accent4"/>
          </a:solidFill>
          <a:ln w="12700">
            <a:miter lim="400000"/>
          </a:ln>
        </p:spPr>
        <p:txBody>
          <a:bodyPr lIns="45718" tIns="45718" rIns="45718" bIns="45718" anchor="ctr"/>
          <a:lstStyle/>
          <a:p>
            <a:pPr>
              <a:defRPr sz="1600">
                <a:solidFill>
                  <a:schemeClr val="accent1"/>
                </a:solidFill>
                <a:latin typeface="Arial"/>
                <a:ea typeface="Arial"/>
                <a:cs typeface="Arial"/>
                <a:sym typeface="Arial"/>
              </a:defRPr>
            </a:pPr>
            <a:endParaRPr/>
          </a:p>
        </p:txBody>
      </p:sp>
      <p:sp>
        <p:nvSpPr>
          <p:cNvPr id="172" name="Arrow: Left 9"/>
          <p:cNvSpPr/>
          <p:nvPr/>
        </p:nvSpPr>
        <p:spPr>
          <a:xfrm rot="2992011">
            <a:off x="11496596" y="4518099"/>
            <a:ext cx="319891" cy="279105"/>
          </a:xfrm>
          <a:prstGeom prst="leftArrow">
            <a:avLst>
              <a:gd name="adj1" fmla="val 45584"/>
              <a:gd name="adj2" fmla="val 87533"/>
            </a:avLst>
          </a:prstGeom>
          <a:solidFill>
            <a:srgbClr val="FFFFFF"/>
          </a:solidFill>
          <a:ln w="12700">
            <a:solidFill>
              <a:srgbClr val="FFFFFF"/>
            </a:solidFill>
            <a:miter/>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73" name="Oval 11"/>
          <p:cNvSpPr/>
          <p:nvPr/>
        </p:nvSpPr>
        <p:spPr>
          <a:xfrm>
            <a:off x="11379741" y="4384159"/>
            <a:ext cx="604069" cy="591681"/>
          </a:xfrm>
          <a:prstGeom prst="ellipse">
            <a:avLst/>
          </a:prstGeom>
          <a:ln w="28575">
            <a:solidFill>
              <a:srgbClr val="FFFFFF"/>
            </a:solidFill>
            <a:miter/>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74" name="TextBox 4"/>
          <p:cNvSpPr txBox="1"/>
          <p:nvPr/>
        </p:nvSpPr>
        <p:spPr>
          <a:xfrm>
            <a:off x="8736202" y="4831579"/>
            <a:ext cx="2663065" cy="95410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a:defRPr sz="1400">
                <a:solidFill>
                  <a:schemeClr val="accent1"/>
                </a:solidFill>
                <a:latin typeface="Arial"/>
                <a:ea typeface="Arial"/>
                <a:cs typeface="Arial"/>
                <a:sym typeface="Arial"/>
              </a:defRPr>
            </a:pPr>
            <a:r>
              <a:rPr lang="en-US"/>
              <a:t>Use the links</a:t>
            </a:r>
            <a:r>
              <a:rPr lang="en-US">
                <a:solidFill>
                  <a:srgbClr val="4472C4"/>
                </a:solidFill>
              </a:rPr>
              <a:t> in red above to download the CMS </a:t>
            </a:r>
            <a:r>
              <a:rPr lang="en-US"/>
              <a:t>promotional products</a:t>
            </a:r>
            <a:r>
              <a:rPr lang="en-US">
                <a:solidFill>
                  <a:srgbClr val="4472C4"/>
                </a:solidFill>
              </a:rPr>
              <a:t>.</a:t>
            </a:r>
            <a:br>
              <a:rPr/>
            </a:br>
            <a:endParaRPr lang="en-US"/>
          </a:p>
        </p:txBody>
      </p:sp>
      <p:sp>
        <p:nvSpPr>
          <p:cNvPr id="175" name="TextBox 2"/>
          <p:cNvSpPr txBox="1"/>
          <p:nvPr/>
        </p:nvSpPr>
        <p:spPr>
          <a:xfrm>
            <a:off x="2467960" y="93050"/>
            <a:ext cx="8840531" cy="107721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defTabSz="896111">
              <a:spcBef>
                <a:spcPts val="900"/>
              </a:spcBef>
              <a:defRPr sz="1600" b="1">
                <a:solidFill>
                  <a:schemeClr val="accent1"/>
                </a:solidFill>
                <a:latin typeface="Arial"/>
                <a:ea typeface="Arial"/>
                <a:cs typeface="Arial"/>
                <a:sym typeface="Arial"/>
              </a:defRPr>
            </a:pPr>
            <a:r>
              <a:t>Child Maintenance Service (CMS) </a:t>
            </a:r>
            <a:r>
              <a:rPr>
                <a:latin typeface="+mn-lt"/>
                <a:ea typeface="+mn-ea"/>
                <a:cs typeface="+mn-cs"/>
                <a:sym typeface="Helvetica"/>
              </a:rPr>
              <a:t>work with customers, employers and colleagues through a combination of digital and telephone contact on a daily basis. Enforcement Case Managers can make a huge difference to help families through some difficult and challenging times in their lives</a:t>
            </a:r>
            <a:r>
              <a:rPr lang="en-US"/>
              <a:t>.</a:t>
            </a:r>
            <a:endParaRPr>
              <a:latin typeface="+mn-lt"/>
              <a:ea typeface="+mn-ea"/>
              <a:cs typeface="+mn-cs"/>
              <a:sym typeface="Helvetica"/>
            </a:endParaRPr>
          </a:p>
        </p:txBody>
      </p:sp>
      <p:sp>
        <p:nvSpPr>
          <p:cNvPr id="176" name="Rectangle 3"/>
          <p:cNvSpPr/>
          <p:nvPr/>
        </p:nvSpPr>
        <p:spPr>
          <a:xfrm>
            <a:off x="598046" y="0"/>
            <a:ext cx="1771383" cy="1063284"/>
          </a:xfrm>
          <a:prstGeom prst="rect">
            <a:avLst/>
          </a:prstGeom>
          <a:solidFill>
            <a:srgbClr val="C42F48"/>
          </a:solidFill>
          <a:ln w="12700">
            <a:miter lim="400000"/>
          </a:ln>
        </p:spPr>
        <p:txBody>
          <a:bodyPr lIns="45718" tIns="45718" rIns="45718" bIns="45718" anchor="ctr"/>
          <a:lstStyle/>
          <a:p>
            <a:pPr>
              <a:defRPr sz="3200">
                <a:solidFill>
                  <a:schemeClr val="accent2">
                    <a:satOff val="-18194"/>
                    <a:lumOff val="-11215"/>
                  </a:schemeClr>
                </a:solidFill>
                <a:latin typeface="+mj-lt"/>
                <a:ea typeface="+mj-ea"/>
                <a:cs typeface="+mj-cs"/>
                <a:sym typeface="Calibri"/>
              </a:defRPr>
            </a:pPr>
            <a:endParaRPr/>
          </a:p>
        </p:txBody>
      </p:sp>
      <p:pic>
        <p:nvPicPr>
          <p:cNvPr id="4" name="Online Media 3" title="A Day in the Life Working in the Child Maintenance Service">
            <a:hlinkClick r:id="" action="ppaction://media"/>
            <a:extLst>
              <a:ext uri="{FF2B5EF4-FFF2-40B4-BE49-F238E27FC236}">
                <a16:creationId xmlns:a16="http://schemas.microsoft.com/office/drawing/2014/main" id="{CB2D2DDE-3EE8-A6B2-9686-A7DC52DEB830}"/>
              </a:ext>
            </a:extLst>
          </p:cNvPr>
          <p:cNvPicPr>
            <a:picLocks noRot="1" noChangeAspect="1"/>
          </p:cNvPicPr>
          <p:nvPr>
            <a:videoFile r:link="rId1"/>
          </p:nvPr>
        </p:nvPicPr>
        <p:blipFill>
          <a:blip r:embed="rId9"/>
          <a:stretch>
            <a:fillRect/>
          </a:stretch>
        </p:blipFill>
        <p:spPr>
          <a:xfrm>
            <a:off x="1519949" y="2264279"/>
            <a:ext cx="3141774" cy="1797271"/>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WC_RC_PPTBG.png" descr="WC_RC_PPTB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32204"/>
            <a:ext cx="12192004" cy="6858003"/>
          </a:xfrm>
          <a:prstGeom prst="rect">
            <a:avLst/>
          </a:prstGeom>
          <a:ln w="12700">
            <a:miter lim="400000"/>
          </a:ln>
        </p:spPr>
      </p:pic>
      <p:sp>
        <p:nvSpPr>
          <p:cNvPr id="179" name="Title 1"/>
          <p:cNvSpPr txBox="1"/>
          <p:nvPr/>
        </p:nvSpPr>
        <p:spPr>
          <a:xfrm>
            <a:off x="632077" y="1130237"/>
            <a:ext cx="10787565" cy="119546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p>
            <a:pPr>
              <a:lnSpc>
                <a:spcPct val="80000"/>
              </a:lnSpc>
              <a:defRPr sz="1600">
                <a:solidFill>
                  <a:schemeClr val="accent1"/>
                </a:solidFill>
                <a:latin typeface="Arial"/>
                <a:ea typeface="Arial"/>
                <a:cs typeface="Arial"/>
                <a:sym typeface="Arial"/>
              </a:defRPr>
            </a:pPr>
            <a:r>
              <a:t>Alysia talks about working in DRS as a Presenting Officer and promotes some of the benefits of working for DWP. </a:t>
            </a:r>
          </a:p>
          <a:p>
            <a:pPr>
              <a:lnSpc>
                <a:spcPct val="80000"/>
              </a:lnSpc>
              <a:defRPr sz="1600">
                <a:latin typeface="Arial"/>
                <a:ea typeface="Arial"/>
                <a:cs typeface="Arial"/>
                <a:sym typeface="Arial"/>
              </a:defRPr>
            </a:pPr>
            <a:endParaRPr/>
          </a:p>
          <a:p>
            <a:pPr>
              <a:lnSpc>
                <a:spcPct val="80000"/>
              </a:lnSpc>
              <a:defRPr sz="1600">
                <a:latin typeface="Arial"/>
                <a:ea typeface="Arial"/>
                <a:cs typeface="Arial"/>
                <a:sym typeface="Arial"/>
              </a:defRPr>
            </a:pPr>
            <a:r>
              <a:rPr lang="en-US" sz="1500" b="1"/>
              <a:t>Download social media</a:t>
            </a:r>
            <a:r>
              <a:rPr lang="en-US" sz="1500" b="1">
                <a:solidFill>
                  <a:srgbClr val="0000FF"/>
                </a:solidFill>
                <a:hlinkClick r:id="rId4">
                  <a:extLst>
                    <a:ext uri="{A12FA001-AC4F-418D-AE19-62706E023703}">
                      <ahyp:hlinkClr xmlns:ahyp="http://schemas.microsoft.com/office/drawing/2018/hyperlinkcolor" val="tx"/>
                    </a:ext>
                  </a:extLst>
                </a:hlinkClick>
              </a:rPr>
              <a:t> </a:t>
            </a:r>
            <a:r>
              <a:rPr lang="en-US" sz="1500" b="1">
                <a:solidFill>
                  <a:srgbClr val="FF0000"/>
                </a:solidFill>
                <a:hlinkClick r:id="rId4">
                  <a:extLst>
                    <a:ext uri="{A12FA001-AC4F-418D-AE19-62706E023703}">
                      <ahyp:hlinkClr xmlns:ahyp="http://schemas.microsoft.com/office/drawing/2018/hyperlinkcolor" val="tx"/>
                    </a:ext>
                  </a:extLst>
                </a:hlinkClick>
              </a:rPr>
              <a:t>video</a:t>
            </a:r>
            <a:r>
              <a:rPr lang="en-US" sz="1500" b="1">
                <a:solidFill>
                  <a:srgbClr val="0000FF"/>
                </a:solidFill>
                <a:hlinkClick r:id="rId4">
                  <a:extLst>
                    <a:ext uri="{A12FA001-AC4F-418D-AE19-62706E023703}">
                      <ahyp:hlinkClr xmlns:ahyp="http://schemas.microsoft.com/office/drawing/2018/hyperlinkcolor" val="tx"/>
                    </a:ext>
                  </a:extLst>
                </a:hlinkClick>
              </a:rPr>
              <a:t> </a:t>
            </a:r>
            <a:r>
              <a:rPr lang="en-US" sz="1500" b="1"/>
              <a:t>and </a:t>
            </a:r>
            <a:r>
              <a:rPr lang="en-US" sz="1500" b="1">
                <a:solidFill>
                  <a:srgbClr val="FF0000"/>
                </a:solidFill>
                <a:hlinkClick r:id="rId5">
                  <a:extLst>
                    <a:ext uri="{A12FA001-AC4F-418D-AE19-62706E023703}">
                      <ahyp:hlinkClr xmlns:ahyp="http://schemas.microsoft.com/office/drawing/2018/hyperlinkcolor" val="tx"/>
                    </a:ext>
                  </a:extLst>
                </a:hlinkClick>
              </a:rPr>
              <a:t>quotepics</a:t>
            </a:r>
            <a:r>
              <a:rPr lang="en-US" sz="1500" b="1"/>
              <a:t> posts for Facebook and X</a:t>
            </a:r>
            <a:r>
              <a:rPr lang="en-US"/>
              <a:t> </a:t>
            </a:r>
            <a:r>
              <a:t> </a:t>
            </a:r>
          </a:p>
        </p:txBody>
      </p:sp>
      <p:sp>
        <p:nvSpPr>
          <p:cNvPr id="180" name="TextBox 2"/>
          <p:cNvSpPr txBox="1"/>
          <p:nvPr/>
        </p:nvSpPr>
        <p:spPr>
          <a:xfrm>
            <a:off x="5789801" y="2300827"/>
            <a:ext cx="3579967" cy="16004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a:defRPr sz="1400" b="1">
                <a:latin typeface="Arial"/>
                <a:ea typeface="Arial"/>
                <a:cs typeface="Arial"/>
                <a:sym typeface="Arial"/>
              </a:defRPr>
            </a:pPr>
            <a:r>
              <a:t>Post </a:t>
            </a:r>
            <a:r>
              <a:rPr lang="en-US"/>
              <a:t>copy</a:t>
            </a:r>
            <a:r>
              <a:t> for Videos and </a:t>
            </a:r>
            <a:r>
              <a:rPr err="1"/>
              <a:t>Quotepics</a:t>
            </a:r>
            <a:endParaRPr lang="en-US" err="1"/>
          </a:p>
          <a:p>
            <a:pPr>
              <a:defRPr sz="1200" b="1">
                <a:latin typeface="Arial"/>
                <a:ea typeface="Arial"/>
                <a:cs typeface="Arial"/>
                <a:sym typeface="Arial"/>
              </a:defRPr>
            </a:pPr>
            <a:endParaRPr/>
          </a:p>
          <a:p>
            <a:pPr>
              <a:defRPr sz="1200">
                <a:latin typeface="Arial"/>
                <a:ea typeface="Arial"/>
                <a:cs typeface="Arial"/>
                <a:sym typeface="Arial"/>
              </a:defRPr>
            </a:pPr>
            <a:r>
              <a:t>If you want to start your rewarding career with flexible hours and on the job training, apply for DWP jobs today. </a:t>
            </a:r>
          </a:p>
          <a:p>
            <a:pPr>
              <a:defRPr sz="1200">
                <a:latin typeface="Arial"/>
                <a:ea typeface="Arial"/>
                <a:cs typeface="Arial"/>
                <a:sym typeface="Arial"/>
              </a:defRPr>
            </a:pPr>
            <a:endParaRPr/>
          </a:p>
          <a:p>
            <a:pPr>
              <a:defRPr sz="1200">
                <a:latin typeface="Arial"/>
                <a:ea typeface="Arial"/>
                <a:cs typeface="Arial"/>
                <a:sym typeface="Arial"/>
              </a:defRPr>
            </a:pPr>
            <a:r>
              <a:t>For more information - </a:t>
            </a:r>
          </a:p>
          <a:p>
            <a:pPr>
              <a:defRPr sz="1200">
                <a:latin typeface="Arial"/>
                <a:ea typeface="Arial"/>
                <a:cs typeface="Arial"/>
                <a:sym typeface="Arial"/>
              </a:defRPr>
            </a:pPr>
            <a:r>
              <a:rPr u="sng">
                <a:solidFill>
                  <a:srgbClr val="0000FF"/>
                </a:solidFill>
                <a:uFill>
                  <a:solidFill>
                    <a:srgbClr val="0000FF"/>
                  </a:solidFill>
                </a:uFill>
                <a:hlinkClick r:id="rId6"/>
              </a:rPr>
              <a:t>Executive Officer Recruitment | DWP jobs</a:t>
            </a:r>
          </a:p>
        </p:txBody>
      </p:sp>
      <p:pic>
        <p:nvPicPr>
          <p:cNvPr id="181" name="A Day in the Life Working in Dispute Resolution ServicesOnline Media 10" descr="A Day in the Life Working in Dispute Resolution ServicesOnline Media 10"/>
          <p:cNvPicPr>
            <a:picLocks/>
          </p:cNvPicPr>
          <p:nvPr>
            <a:videoFile r:link="rId1"/>
          </p:nvPr>
        </p:nvPicPr>
        <p:blipFill>
          <a:blip r:embed="rId7"/>
          <a:stretch>
            <a:fillRect/>
          </a:stretch>
        </p:blipFill>
        <p:spPr>
          <a:xfrm>
            <a:off x="1428616" y="2176840"/>
            <a:ext cx="3363591" cy="1960024"/>
          </a:xfrm>
          <a:prstGeom prst="rect">
            <a:avLst/>
          </a:prstGeom>
        </p:spPr>
      </p:pic>
      <p:grpSp>
        <p:nvGrpSpPr>
          <p:cNvPr id="184" name="Group"/>
          <p:cNvGrpSpPr/>
          <p:nvPr/>
        </p:nvGrpSpPr>
        <p:grpSpPr>
          <a:xfrm>
            <a:off x="707404" y="4315330"/>
            <a:ext cx="4806014" cy="1279166"/>
            <a:chOff x="0" y="0"/>
            <a:chExt cx="4806012" cy="1279165"/>
          </a:xfrm>
        </p:grpSpPr>
        <p:pic>
          <p:nvPicPr>
            <p:cNvPr id="182" name="Picture 11" descr="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4217"/>
              <a:ext cx="2298257" cy="1270731"/>
            </a:xfrm>
            <a:prstGeom prst="rect">
              <a:avLst/>
            </a:prstGeom>
            <a:ln w="12700" cap="flat">
              <a:noFill/>
              <a:miter lim="400000"/>
            </a:ln>
            <a:effectLst/>
          </p:spPr>
        </p:pic>
        <p:pic>
          <p:nvPicPr>
            <p:cNvPr id="183" name="Picture 14" descr="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12107" y="0"/>
              <a:ext cx="2293906" cy="1279166"/>
            </a:xfrm>
            <a:prstGeom prst="rect">
              <a:avLst/>
            </a:prstGeom>
            <a:ln w="12700" cap="flat">
              <a:noFill/>
              <a:miter lim="400000"/>
            </a:ln>
            <a:effectLst/>
          </p:spPr>
        </p:pic>
      </p:grpSp>
      <p:sp>
        <p:nvSpPr>
          <p:cNvPr id="185" name="Oval 12"/>
          <p:cNvSpPr/>
          <p:nvPr/>
        </p:nvSpPr>
        <p:spPr>
          <a:xfrm>
            <a:off x="11317516" y="4323784"/>
            <a:ext cx="727349" cy="712435"/>
          </a:xfrm>
          <a:prstGeom prst="ellipse">
            <a:avLst/>
          </a:prstGeom>
          <a:solidFill>
            <a:schemeClr val="accent4"/>
          </a:solidFill>
          <a:ln w="12700">
            <a:miter lim="400000"/>
          </a:ln>
        </p:spPr>
        <p:txBody>
          <a:bodyPr lIns="45718" tIns="45718" rIns="45718" bIns="45718" anchor="ctr"/>
          <a:lstStyle/>
          <a:p>
            <a:pPr>
              <a:defRPr sz="1600">
                <a:solidFill>
                  <a:schemeClr val="accent1"/>
                </a:solidFill>
                <a:latin typeface="Arial"/>
                <a:ea typeface="Arial"/>
                <a:cs typeface="Arial"/>
                <a:sym typeface="Arial"/>
              </a:defRPr>
            </a:pPr>
            <a:endParaRPr/>
          </a:p>
        </p:txBody>
      </p:sp>
      <p:sp>
        <p:nvSpPr>
          <p:cNvPr id="186" name="Rectangle 7"/>
          <p:cNvSpPr/>
          <p:nvPr/>
        </p:nvSpPr>
        <p:spPr>
          <a:xfrm>
            <a:off x="8399874" y="4713653"/>
            <a:ext cx="3408824" cy="901331"/>
          </a:xfrm>
          <a:prstGeom prst="rect">
            <a:avLst/>
          </a:prstGeom>
          <a:solidFill>
            <a:schemeClr val="accent4"/>
          </a:solidFill>
          <a:ln w="12700">
            <a:miter lim="400000"/>
          </a:ln>
        </p:spPr>
        <p:txBody>
          <a:bodyPr lIns="45718" tIns="45718" rIns="45718" bIns="45718" anchor="ctr"/>
          <a:lstStyle/>
          <a:p>
            <a:pPr>
              <a:defRPr sz="1600">
                <a:solidFill>
                  <a:schemeClr val="accent1"/>
                </a:solidFill>
                <a:latin typeface="Arial"/>
                <a:ea typeface="Arial"/>
                <a:cs typeface="Arial"/>
                <a:sym typeface="Arial"/>
              </a:defRPr>
            </a:pPr>
            <a:endParaRPr/>
          </a:p>
        </p:txBody>
      </p:sp>
      <p:sp>
        <p:nvSpPr>
          <p:cNvPr id="187" name="Arrow: Left 9"/>
          <p:cNvSpPr/>
          <p:nvPr/>
        </p:nvSpPr>
        <p:spPr>
          <a:xfrm rot="2992011">
            <a:off x="11496596" y="4518099"/>
            <a:ext cx="319891" cy="279105"/>
          </a:xfrm>
          <a:prstGeom prst="leftArrow">
            <a:avLst>
              <a:gd name="adj1" fmla="val 45584"/>
              <a:gd name="adj2" fmla="val 87533"/>
            </a:avLst>
          </a:prstGeom>
          <a:solidFill>
            <a:srgbClr val="FFFFFF"/>
          </a:solidFill>
          <a:ln w="12700">
            <a:solidFill>
              <a:srgbClr val="FFFFFF"/>
            </a:solidFill>
            <a:miter/>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88" name="Oval 11"/>
          <p:cNvSpPr/>
          <p:nvPr/>
        </p:nvSpPr>
        <p:spPr>
          <a:xfrm>
            <a:off x="11379741" y="4384159"/>
            <a:ext cx="604069" cy="591681"/>
          </a:xfrm>
          <a:prstGeom prst="ellipse">
            <a:avLst/>
          </a:prstGeom>
          <a:ln w="28575">
            <a:solidFill>
              <a:srgbClr val="FFFFFF"/>
            </a:solidFill>
            <a:miter/>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89" name="TextBox 4"/>
          <p:cNvSpPr txBox="1"/>
          <p:nvPr/>
        </p:nvSpPr>
        <p:spPr>
          <a:xfrm>
            <a:off x="8736202" y="4842652"/>
            <a:ext cx="2663065" cy="95410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a:defRPr sz="1400">
                <a:solidFill>
                  <a:schemeClr val="accent1"/>
                </a:solidFill>
                <a:latin typeface="Arial"/>
                <a:ea typeface="Arial"/>
                <a:cs typeface="Arial"/>
                <a:sym typeface="Arial"/>
              </a:defRPr>
            </a:pPr>
            <a:r>
              <a:rPr lang="en-US"/>
              <a:t>Use the </a:t>
            </a:r>
            <a:r>
              <a:rPr lang="en-US">
                <a:solidFill>
                  <a:srgbClr val="4472C4"/>
                </a:solidFill>
              </a:rPr>
              <a:t>links in red above to download </a:t>
            </a:r>
            <a:r>
              <a:rPr lang="en-US"/>
              <a:t>the</a:t>
            </a:r>
            <a:r>
              <a:rPr lang="en-US">
                <a:solidFill>
                  <a:srgbClr val="4472C4"/>
                </a:solidFill>
              </a:rPr>
              <a:t> DRS </a:t>
            </a:r>
            <a:r>
              <a:rPr lang="en-US"/>
              <a:t>promotional products</a:t>
            </a:r>
            <a:r>
              <a:rPr lang="en-US">
                <a:solidFill>
                  <a:srgbClr val="4472C4"/>
                </a:solidFill>
              </a:rPr>
              <a:t>.</a:t>
            </a:r>
            <a:br>
              <a:rPr/>
            </a:br>
            <a:endParaRPr lang="en-US">
              <a:solidFill>
                <a:srgbClr val="000000"/>
              </a:solidFill>
            </a:endParaRPr>
          </a:p>
        </p:txBody>
      </p:sp>
      <p:sp>
        <p:nvSpPr>
          <p:cNvPr id="190" name="Rectangle 3"/>
          <p:cNvSpPr/>
          <p:nvPr/>
        </p:nvSpPr>
        <p:spPr>
          <a:xfrm>
            <a:off x="598046" y="-12700"/>
            <a:ext cx="1771383" cy="922591"/>
          </a:xfrm>
          <a:prstGeom prst="rect">
            <a:avLst/>
          </a:prstGeom>
          <a:solidFill>
            <a:srgbClr val="F5C242"/>
          </a:solidFill>
          <a:ln w="12700">
            <a:miter lim="400000"/>
          </a:ln>
        </p:spPr>
        <p:txBody>
          <a:bodyPr lIns="45718" tIns="45718" rIns="45718" bIns="45718" anchor="ctr"/>
          <a:lstStyle/>
          <a:p>
            <a:pPr>
              <a:defRPr sz="3200">
                <a:solidFill>
                  <a:srgbClr val="F5C242"/>
                </a:solidFill>
                <a:latin typeface="+mj-lt"/>
                <a:ea typeface="+mj-ea"/>
                <a:cs typeface="+mj-cs"/>
                <a:sym typeface="Calibri"/>
              </a:defRPr>
            </a:pPr>
            <a:endParaRPr/>
          </a:p>
        </p:txBody>
      </p:sp>
      <p:sp>
        <p:nvSpPr>
          <p:cNvPr id="191" name="TextBox 2"/>
          <p:cNvSpPr txBox="1"/>
          <p:nvPr/>
        </p:nvSpPr>
        <p:spPr>
          <a:xfrm>
            <a:off x="2467960" y="93049"/>
            <a:ext cx="9360642" cy="78993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a:defRPr sz="1600" b="1">
                <a:solidFill>
                  <a:schemeClr val="accent1"/>
                </a:solidFill>
              </a:defRPr>
            </a:pPr>
            <a:r>
              <a:t>Dispute Resolution Services (DRS) </a:t>
            </a:r>
            <a:r>
              <a:rPr>
                <a:latin typeface="Arial"/>
                <a:ea typeface="Arial"/>
                <a:cs typeface="Arial"/>
                <a:sym typeface="Arial"/>
              </a:rPr>
              <a:t>if a DWP customer disagrees with a decision about benefits, tax credits or child maintenance they can ask for the decision to be looked at again (mandatory reconsideration) or submit an appeal against a benefit decision.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1"/>
                </p:tgtEl>
              </p:cMediaNode>
            </p:video>
            <p:seq concurrent="1" prevAc="none" nextAc="seek">
              <p:cTn id="8" restart="whenNotActive" fill="hold" evtFilter="cancelBubble" nodeType="interactiveSeq">
                <p:stCondLst>
                  <p:cond evt="onClick" delay="0">
                    <p:tgtEl>
                      <p:spTgt spid="18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1"/>
                                        </p:tgtEl>
                                      </p:cBhvr>
                                    </p:cmd>
                                  </p:childTnLst>
                                </p:cTn>
                              </p:par>
                            </p:childTnLst>
                          </p:cTn>
                        </p:par>
                      </p:childTnLst>
                    </p:cTn>
                  </p:par>
                </p:childTnLst>
              </p:cTn>
              <p:nextCondLst>
                <p:cond evt="onClick" delay="0">
                  <p:tgtEl>
                    <p:spTgt spid="18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WC_RC_PPTBG.png" descr="WC_RC_PPTB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82" y="49084"/>
            <a:ext cx="12192003" cy="6858003"/>
          </a:xfrm>
          <a:prstGeom prst="rect">
            <a:avLst/>
          </a:prstGeom>
          <a:ln w="12700">
            <a:miter lim="400000"/>
          </a:ln>
        </p:spPr>
      </p:pic>
      <p:sp>
        <p:nvSpPr>
          <p:cNvPr id="194" name="Title 1"/>
          <p:cNvSpPr txBox="1"/>
          <p:nvPr/>
        </p:nvSpPr>
        <p:spPr>
          <a:xfrm>
            <a:off x="632078" y="1413059"/>
            <a:ext cx="10823076" cy="6277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spAutoFit/>
          </a:bodyPr>
          <a:lstStyle/>
          <a:p>
            <a:pPr>
              <a:lnSpc>
                <a:spcPct val="60000"/>
              </a:lnSpc>
              <a:defRPr sz="1400">
                <a:solidFill>
                  <a:schemeClr val="accent1"/>
                </a:solidFill>
                <a:latin typeface="Arial"/>
                <a:ea typeface="Arial"/>
                <a:cs typeface="Arial"/>
                <a:sym typeface="Arial"/>
              </a:defRPr>
            </a:pPr>
            <a:r>
              <a:t>Melody talks about working in W&amp;HS as a Decision Maker and promotes some of the benefits of working for DWP. </a:t>
            </a:r>
          </a:p>
          <a:p>
            <a:pPr>
              <a:lnSpc>
                <a:spcPct val="60000"/>
              </a:lnSpc>
              <a:defRPr sz="1400">
                <a:solidFill>
                  <a:schemeClr val="accent1"/>
                </a:solidFill>
                <a:latin typeface="Arial"/>
                <a:ea typeface="Arial"/>
                <a:cs typeface="Arial"/>
                <a:sym typeface="Arial"/>
              </a:defRPr>
            </a:pPr>
            <a:endParaRPr/>
          </a:p>
          <a:p>
            <a:pPr>
              <a:lnSpc>
                <a:spcPct val="60000"/>
              </a:lnSpc>
              <a:defRPr sz="1400">
                <a:latin typeface="Arial"/>
                <a:ea typeface="Arial"/>
                <a:cs typeface="Arial"/>
                <a:sym typeface="Arial"/>
              </a:defRPr>
            </a:pPr>
            <a:endParaRPr lang="en-US" sz="1400">
              <a:solidFill>
                <a:srgbClr val="4472C4"/>
              </a:solidFill>
            </a:endParaRPr>
          </a:p>
          <a:p>
            <a:pPr>
              <a:lnSpc>
                <a:spcPct val="60000"/>
              </a:lnSpc>
              <a:defRPr sz="1400">
                <a:latin typeface="Arial"/>
                <a:ea typeface="Arial"/>
                <a:cs typeface="Arial"/>
                <a:sym typeface="Arial"/>
              </a:defRPr>
            </a:pPr>
            <a:r>
              <a:rPr lang="en-US" sz="1500" b="1"/>
              <a:t>Download social media </a:t>
            </a:r>
            <a:r>
              <a:rPr lang="en-US" sz="1500" b="1">
                <a:solidFill>
                  <a:srgbClr val="FF0000"/>
                </a:solidFill>
                <a:hlinkClick r:id="rId4">
                  <a:extLst>
                    <a:ext uri="{A12FA001-AC4F-418D-AE19-62706E023703}">
                      <ahyp:hlinkClr xmlns:ahyp="http://schemas.microsoft.com/office/drawing/2018/hyperlinkcolor" val="tx"/>
                    </a:ext>
                  </a:extLst>
                </a:hlinkClick>
              </a:rPr>
              <a:t>video </a:t>
            </a:r>
            <a:r>
              <a:rPr lang="en-US" sz="1500" b="1"/>
              <a:t>and </a:t>
            </a:r>
            <a:r>
              <a:rPr lang="en-US" sz="1500" b="1">
                <a:solidFill>
                  <a:srgbClr val="FF0000"/>
                </a:solidFill>
                <a:hlinkClick r:id="rId5">
                  <a:extLst>
                    <a:ext uri="{A12FA001-AC4F-418D-AE19-62706E023703}">
                      <ahyp:hlinkClr xmlns:ahyp="http://schemas.microsoft.com/office/drawing/2018/hyperlinkcolor" val="tx"/>
                    </a:ext>
                  </a:extLst>
                </a:hlinkClick>
              </a:rPr>
              <a:t>quotepics</a:t>
            </a:r>
            <a:r>
              <a:rPr lang="en-US" sz="1500" b="1"/>
              <a:t> posts for Facebook and X</a:t>
            </a:r>
            <a:r>
              <a:rPr lang="en-US"/>
              <a:t> </a:t>
            </a:r>
            <a:endParaRPr/>
          </a:p>
        </p:txBody>
      </p:sp>
      <p:sp>
        <p:nvSpPr>
          <p:cNvPr id="195" name="TextBox 2"/>
          <p:cNvSpPr txBox="1"/>
          <p:nvPr/>
        </p:nvSpPr>
        <p:spPr>
          <a:xfrm>
            <a:off x="5852419" y="2348231"/>
            <a:ext cx="4190362" cy="141576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a:defRPr sz="1400" b="1"/>
            </a:pPr>
            <a:r>
              <a:t>P</a:t>
            </a:r>
            <a:r>
              <a:rPr>
                <a:latin typeface="Arial"/>
                <a:ea typeface="Arial"/>
                <a:cs typeface="Arial"/>
                <a:sym typeface="Arial"/>
              </a:rPr>
              <a:t>ost </a:t>
            </a:r>
            <a:r>
              <a:rPr lang="en-US">
                <a:latin typeface="Arial"/>
                <a:ea typeface="Arial"/>
                <a:cs typeface="Arial"/>
                <a:sym typeface="Arial"/>
              </a:rPr>
              <a:t>copy</a:t>
            </a:r>
            <a:r>
              <a:rPr>
                <a:latin typeface="Arial"/>
                <a:ea typeface="Arial"/>
                <a:cs typeface="Arial"/>
                <a:sym typeface="Arial"/>
              </a:rPr>
              <a:t> for Videos and </a:t>
            </a:r>
            <a:r>
              <a:rPr err="1">
                <a:latin typeface="Arial"/>
                <a:ea typeface="Arial"/>
                <a:cs typeface="Arial"/>
                <a:sym typeface="Arial"/>
              </a:rPr>
              <a:t>Quotepics</a:t>
            </a:r>
            <a:endParaRPr lang="en-US" err="1">
              <a:latin typeface="Arial"/>
              <a:ea typeface="Arial"/>
              <a:cs typeface="Arial"/>
            </a:endParaRPr>
          </a:p>
          <a:p>
            <a:pPr>
              <a:defRPr sz="1200" b="1">
                <a:latin typeface="Arial"/>
                <a:ea typeface="Arial"/>
                <a:cs typeface="Arial"/>
                <a:sym typeface="Arial"/>
              </a:defRPr>
            </a:pPr>
            <a:endParaRPr>
              <a:latin typeface="Arial"/>
              <a:ea typeface="Arial"/>
              <a:cs typeface="Arial"/>
              <a:sym typeface="Arial"/>
            </a:endParaRPr>
          </a:p>
          <a:p>
            <a:pPr>
              <a:defRPr sz="1200">
                <a:latin typeface="Arial"/>
                <a:ea typeface="Arial"/>
                <a:cs typeface="Arial"/>
                <a:sym typeface="Arial"/>
              </a:defRPr>
            </a:pPr>
            <a:r>
              <a:t>If you want to start your rewarding career with flexible hours and on the job training, apply for DWP jobs today. </a:t>
            </a:r>
          </a:p>
          <a:p>
            <a:pPr>
              <a:defRPr sz="1200">
                <a:latin typeface="Arial"/>
                <a:ea typeface="Arial"/>
                <a:cs typeface="Arial"/>
                <a:sym typeface="Arial"/>
              </a:defRPr>
            </a:pPr>
            <a:endParaRPr/>
          </a:p>
          <a:p>
            <a:pPr>
              <a:defRPr sz="1200">
                <a:latin typeface="Arial"/>
                <a:ea typeface="Arial"/>
                <a:cs typeface="Arial"/>
                <a:sym typeface="Arial"/>
              </a:defRPr>
            </a:pPr>
            <a:r>
              <a:t>For more information - </a:t>
            </a:r>
          </a:p>
          <a:p>
            <a:pPr>
              <a:defRPr sz="1200">
                <a:latin typeface="Arial"/>
                <a:ea typeface="Arial"/>
                <a:cs typeface="Arial"/>
                <a:sym typeface="Arial"/>
              </a:defRPr>
            </a:pPr>
            <a:r>
              <a:rPr u="sng">
                <a:solidFill>
                  <a:srgbClr val="0000FF"/>
                </a:solidFill>
                <a:uFill>
                  <a:solidFill>
                    <a:srgbClr val="0000FF"/>
                  </a:solidFill>
                </a:uFill>
                <a:hlinkClick r:id="rId6"/>
              </a:rPr>
              <a:t>Executive Officer Recruitment | DWP jobs</a:t>
            </a:r>
          </a:p>
        </p:txBody>
      </p:sp>
      <p:grpSp>
        <p:nvGrpSpPr>
          <p:cNvPr id="198" name="Group"/>
          <p:cNvGrpSpPr/>
          <p:nvPr/>
        </p:nvGrpSpPr>
        <p:grpSpPr>
          <a:xfrm>
            <a:off x="973979" y="4220343"/>
            <a:ext cx="4869475" cy="1363564"/>
            <a:chOff x="0" y="0"/>
            <a:chExt cx="4869474" cy="1363562"/>
          </a:xfrm>
        </p:grpSpPr>
        <p:pic>
          <p:nvPicPr>
            <p:cNvPr id="196" name="Picture 13" descr="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2315114" cy="1363563"/>
            </a:xfrm>
            <a:prstGeom prst="rect">
              <a:avLst/>
            </a:prstGeom>
            <a:ln w="12700" cap="flat">
              <a:noFill/>
              <a:miter lim="400000"/>
            </a:ln>
            <a:effectLst/>
          </p:spPr>
        </p:pic>
        <p:pic>
          <p:nvPicPr>
            <p:cNvPr id="197" name="Picture 12" descr="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21659" y="3269"/>
              <a:ext cx="2347816" cy="1357024"/>
            </a:xfrm>
            <a:prstGeom prst="rect">
              <a:avLst/>
            </a:prstGeom>
            <a:ln w="12700" cap="flat">
              <a:noFill/>
              <a:miter lim="400000"/>
            </a:ln>
            <a:effectLst/>
          </p:spPr>
        </p:pic>
      </p:grpSp>
      <p:grpSp>
        <p:nvGrpSpPr>
          <p:cNvPr id="204" name="Group"/>
          <p:cNvGrpSpPr/>
          <p:nvPr/>
        </p:nvGrpSpPr>
        <p:grpSpPr>
          <a:xfrm>
            <a:off x="8399874" y="4323783"/>
            <a:ext cx="3644990" cy="1301824"/>
            <a:chOff x="0" y="-1"/>
            <a:chExt cx="3644990" cy="1301822"/>
          </a:xfrm>
        </p:grpSpPr>
        <p:sp>
          <p:nvSpPr>
            <p:cNvPr id="199" name="Oval 12"/>
            <p:cNvSpPr/>
            <p:nvPr/>
          </p:nvSpPr>
          <p:spPr>
            <a:xfrm>
              <a:off x="2917641" y="-1"/>
              <a:ext cx="727349" cy="712435"/>
            </a:xfrm>
            <a:prstGeom prst="ellipse">
              <a:avLst/>
            </a:prstGeom>
            <a:solidFill>
              <a:schemeClr val="accent4"/>
            </a:solidFill>
            <a:ln w="12700" cap="flat">
              <a:noFill/>
              <a:miter lim="400000"/>
            </a:ln>
            <a:effectLst/>
          </p:spPr>
          <p:txBody>
            <a:bodyPr wrap="square" lIns="45718" tIns="45718" rIns="45718" bIns="45718" numCol="1" anchor="ctr">
              <a:noAutofit/>
            </a:bodyPr>
            <a:lstStyle/>
            <a:p>
              <a:pPr>
                <a:defRPr sz="1600">
                  <a:solidFill>
                    <a:schemeClr val="accent1"/>
                  </a:solidFill>
                  <a:latin typeface="Arial"/>
                  <a:ea typeface="Arial"/>
                  <a:cs typeface="Arial"/>
                  <a:sym typeface="Arial"/>
                </a:defRPr>
              </a:pPr>
              <a:endParaRPr/>
            </a:p>
          </p:txBody>
        </p:sp>
        <p:sp>
          <p:nvSpPr>
            <p:cNvPr id="200" name="Rectangle 7"/>
            <p:cNvSpPr/>
            <p:nvPr/>
          </p:nvSpPr>
          <p:spPr>
            <a:xfrm>
              <a:off x="0" y="389869"/>
              <a:ext cx="3408824" cy="901330"/>
            </a:xfrm>
            <a:prstGeom prst="rect">
              <a:avLst/>
            </a:prstGeom>
            <a:solidFill>
              <a:schemeClr val="accent4"/>
            </a:solidFill>
            <a:ln w="12700" cap="flat">
              <a:noFill/>
              <a:miter lim="400000"/>
            </a:ln>
            <a:effectLst/>
          </p:spPr>
          <p:txBody>
            <a:bodyPr wrap="square" lIns="45718" tIns="45718" rIns="45718" bIns="45718" numCol="1" anchor="ctr">
              <a:noAutofit/>
            </a:bodyPr>
            <a:lstStyle/>
            <a:p>
              <a:pPr>
                <a:defRPr sz="1600">
                  <a:solidFill>
                    <a:schemeClr val="accent1"/>
                  </a:solidFill>
                  <a:latin typeface="Arial"/>
                  <a:ea typeface="Arial"/>
                  <a:cs typeface="Arial"/>
                  <a:sym typeface="Arial"/>
                </a:defRPr>
              </a:pPr>
              <a:endParaRPr/>
            </a:p>
          </p:txBody>
        </p:sp>
        <p:sp>
          <p:nvSpPr>
            <p:cNvPr id="201" name="Arrow: Left 9"/>
            <p:cNvSpPr/>
            <p:nvPr/>
          </p:nvSpPr>
          <p:spPr>
            <a:xfrm rot="2992011">
              <a:off x="3096721" y="194314"/>
              <a:ext cx="319891" cy="279106"/>
            </a:xfrm>
            <a:prstGeom prst="leftArrow">
              <a:avLst>
                <a:gd name="adj1" fmla="val 45584"/>
                <a:gd name="adj2" fmla="val 87533"/>
              </a:avLst>
            </a:prstGeom>
            <a:solidFill>
              <a:srgbClr val="FFFFFF"/>
            </a:solidFill>
            <a:ln w="12700"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02" name="Oval 11"/>
            <p:cNvSpPr/>
            <p:nvPr/>
          </p:nvSpPr>
          <p:spPr>
            <a:xfrm>
              <a:off x="2979867" y="60374"/>
              <a:ext cx="604069" cy="591681"/>
            </a:xfrm>
            <a:prstGeom prst="ellipse">
              <a:avLst/>
            </a:prstGeom>
            <a:noFill/>
            <a:ln w="28575"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03" name="TextBox 4"/>
            <p:cNvSpPr txBox="1"/>
            <p:nvPr/>
          </p:nvSpPr>
          <p:spPr>
            <a:xfrm>
              <a:off x="336327" y="563162"/>
              <a:ext cx="2663065" cy="73865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p>
              <a:pPr>
                <a:defRPr sz="1400">
                  <a:solidFill>
                    <a:schemeClr val="accent1"/>
                  </a:solidFill>
                  <a:latin typeface="Arial"/>
                  <a:ea typeface="Arial"/>
                  <a:cs typeface="Arial"/>
                  <a:sym typeface="Arial"/>
                </a:defRPr>
              </a:pPr>
              <a:r>
                <a:rPr lang="en-US"/>
                <a:t>Use the links in red above </a:t>
              </a:r>
              <a:r>
                <a:rPr lang="en-US">
                  <a:solidFill>
                    <a:srgbClr val="4472C4"/>
                  </a:solidFill>
                </a:rPr>
                <a:t>to download</a:t>
              </a:r>
              <a:r>
                <a:rPr lang="en-US"/>
                <a:t> </a:t>
              </a:r>
              <a:r>
                <a:rPr lang="en-US">
                  <a:solidFill>
                    <a:srgbClr val="4472C4"/>
                  </a:solidFill>
                </a:rPr>
                <a:t>the</a:t>
              </a:r>
              <a:r>
                <a:rPr lang="en-US"/>
                <a:t> </a:t>
              </a:r>
              <a:r>
                <a:rPr lang="en-US">
                  <a:solidFill>
                    <a:srgbClr val="4472C4"/>
                  </a:solidFill>
                </a:rPr>
                <a:t>Decision </a:t>
              </a:r>
              <a:r>
                <a:rPr lang="en-US"/>
                <a:t>Maker promotional products</a:t>
              </a:r>
              <a:r>
                <a:rPr lang="en-US">
                  <a:solidFill>
                    <a:srgbClr val="4472C4"/>
                  </a:solidFill>
                </a:rPr>
                <a:t>.</a:t>
              </a:r>
              <a:endParaRPr lang="en-US"/>
            </a:p>
          </p:txBody>
        </p:sp>
      </p:grpSp>
      <p:pic>
        <p:nvPicPr>
          <p:cNvPr id="205" name="A Day in the Life of a Decision MakerOnline Media 4" descr="A Day in the Life of a Decision MakerOnline Media 4"/>
          <p:cNvPicPr>
            <a:picLocks/>
          </p:cNvPicPr>
          <p:nvPr>
            <a:videoFile r:link="rId1"/>
          </p:nvPr>
        </p:nvPicPr>
        <p:blipFill>
          <a:blip r:embed="rId9"/>
          <a:stretch>
            <a:fillRect/>
          </a:stretch>
        </p:blipFill>
        <p:spPr>
          <a:xfrm>
            <a:off x="1697918" y="2200219"/>
            <a:ext cx="3421596" cy="1857464"/>
          </a:xfrm>
          <a:prstGeom prst="rect">
            <a:avLst/>
          </a:prstGeom>
        </p:spPr>
      </p:pic>
      <p:sp>
        <p:nvSpPr>
          <p:cNvPr id="206" name="TextBox 2"/>
          <p:cNvSpPr txBox="1"/>
          <p:nvPr/>
        </p:nvSpPr>
        <p:spPr>
          <a:xfrm>
            <a:off x="2467960" y="237006"/>
            <a:ext cx="8073383" cy="8686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a:lnSpc>
                <a:spcPct val="90000"/>
              </a:lnSpc>
              <a:defRPr sz="1600" b="1">
                <a:solidFill>
                  <a:schemeClr val="accent1"/>
                </a:solidFill>
                <a:latin typeface="Arial"/>
                <a:ea typeface="Arial"/>
                <a:cs typeface="Arial"/>
                <a:sym typeface="Arial"/>
              </a:defRPr>
            </a:pPr>
            <a:r>
              <a:t>Work &amp; Health Services (W&amp;HS) Decision Maker </a:t>
            </a:r>
            <a:r>
              <a:rPr>
                <a:latin typeface="Roboto"/>
                <a:ea typeface="Roboto"/>
                <a:cs typeface="Roboto"/>
                <a:sym typeface="Roboto"/>
              </a:rPr>
              <a:t>work with DWP customers through a combination of digital and telephony to make decisions on each case.</a:t>
            </a:r>
          </a:p>
        </p:txBody>
      </p:sp>
      <p:sp>
        <p:nvSpPr>
          <p:cNvPr id="207" name="Rectangle 3"/>
          <p:cNvSpPr/>
          <p:nvPr/>
        </p:nvSpPr>
        <p:spPr>
          <a:xfrm>
            <a:off x="598046" y="0"/>
            <a:ext cx="1771383" cy="770589"/>
          </a:xfrm>
          <a:prstGeom prst="rect">
            <a:avLst/>
          </a:prstGeom>
          <a:solidFill>
            <a:srgbClr val="C42F48"/>
          </a:solidFill>
          <a:ln w="12700">
            <a:miter lim="400000"/>
          </a:ln>
        </p:spPr>
        <p:txBody>
          <a:bodyPr lIns="45718" tIns="45718" rIns="45718" bIns="45718" anchor="ctr"/>
          <a:lstStyle/>
          <a:p>
            <a:pPr>
              <a:defRPr sz="3200">
                <a:solidFill>
                  <a:schemeClr val="accent2">
                    <a:satOff val="-18194"/>
                    <a:lumOff val="-11215"/>
                  </a:schemeClr>
                </a:solidFill>
                <a:latin typeface="+mj-lt"/>
                <a:ea typeface="+mj-ea"/>
                <a:cs typeface="+mj-cs"/>
                <a:sym typeface="Calibri"/>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5"/>
                </p:tgtEl>
              </p:cMediaNode>
            </p:video>
            <p:seq concurrent="1" prevAc="none" nextAc="seek">
              <p:cTn id="8" restart="whenNotActive" fill="hold" evtFilter="cancelBubble" nodeType="interactiveSeq">
                <p:stCondLst>
                  <p:cond evt="onClick" delay="0">
                    <p:tgtEl>
                      <p:spTgt spid="20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5"/>
                                        </p:tgtEl>
                                      </p:cBhvr>
                                    </p:cmd>
                                  </p:childTnLst>
                                </p:cTn>
                              </p:par>
                            </p:childTnLst>
                          </p:cTn>
                        </p:par>
                      </p:childTnLst>
                    </p:cTn>
                  </p:par>
                </p:childTnLst>
              </p:cTn>
              <p:nextCondLst>
                <p:cond evt="onClick" delay="0">
                  <p:tgtEl>
                    <p:spTgt spid="20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WC_RC_PPTBG.png" descr="WC_RC_PPTB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3" cy="6858003"/>
          </a:xfrm>
          <a:prstGeom prst="rect">
            <a:avLst/>
          </a:prstGeom>
          <a:ln w="12700">
            <a:miter lim="400000"/>
          </a:ln>
        </p:spPr>
      </p:pic>
      <p:sp>
        <p:nvSpPr>
          <p:cNvPr id="210" name="Title 1"/>
          <p:cNvSpPr txBox="1"/>
          <p:nvPr/>
        </p:nvSpPr>
        <p:spPr>
          <a:xfrm>
            <a:off x="572458" y="1209889"/>
            <a:ext cx="10753244" cy="89786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p>
            <a:pPr>
              <a:lnSpc>
                <a:spcPct val="72000"/>
              </a:lnSpc>
              <a:defRPr sz="1400">
                <a:solidFill>
                  <a:schemeClr val="accent1"/>
                </a:solidFill>
                <a:latin typeface="Arial"/>
                <a:ea typeface="Arial"/>
                <a:cs typeface="Arial"/>
                <a:sym typeface="Arial"/>
              </a:defRPr>
            </a:pPr>
            <a:r>
              <a:t>Stephanie talks about working in CFCD as a Compliance Officer and promotes some of the benefits of working for DWP. </a:t>
            </a:r>
          </a:p>
          <a:p>
            <a:pPr>
              <a:lnSpc>
                <a:spcPct val="72000"/>
              </a:lnSpc>
              <a:defRPr sz="1400">
                <a:solidFill>
                  <a:schemeClr val="accent1"/>
                </a:solidFill>
                <a:latin typeface="Arial"/>
                <a:ea typeface="Arial"/>
                <a:cs typeface="Arial"/>
                <a:sym typeface="Arial"/>
              </a:defRPr>
            </a:pPr>
            <a:endParaRPr/>
          </a:p>
          <a:p>
            <a:pPr>
              <a:lnSpc>
                <a:spcPct val="72000"/>
              </a:lnSpc>
              <a:defRPr sz="1400">
                <a:latin typeface="Arial"/>
                <a:ea typeface="Arial"/>
                <a:cs typeface="Arial"/>
                <a:sym typeface="Arial"/>
              </a:defRPr>
            </a:pPr>
            <a:r>
              <a:rPr lang="en-US" sz="1500" b="1"/>
              <a:t>Download social media </a:t>
            </a:r>
            <a:r>
              <a:rPr lang="en-US" sz="1500" b="1">
                <a:solidFill>
                  <a:srgbClr val="FF0000"/>
                </a:solidFill>
                <a:hlinkClick r:id="rId4">
                  <a:extLst>
                    <a:ext uri="{A12FA001-AC4F-418D-AE19-62706E023703}">
                      <ahyp:hlinkClr xmlns:ahyp="http://schemas.microsoft.com/office/drawing/2018/hyperlinkcolor" val="tx"/>
                    </a:ext>
                  </a:extLst>
                </a:hlinkClick>
              </a:rPr>
              <a:t>video</a:t>
            </a:r>
            <a:r>
              <a:rPr lang="en-US" sz="1500" b="1"/>
              <a:t> and </a:t>
            </a:r>
            <a:r>
              <a:rPr lang="en-US" sz="1500" b="1">
                <a:solidFill>
                  <a:srgbClr val="FF0000"/>
                </a:solidFill>
                <a:hlinkClick r:id="rId5">
                  <a:extLst>
                    <a:ext uri="{A12FA001-AC4F-418D-AE19-62706E023703}">
                      <ahyp:hlinkClr xmlns:ahyp="http://schemas.microsoft.com/office/drawing/2018/hyperlinkcolor" val="tx"/>
                    </a:ext>
                  </a:extLst>
                </a:hlinkClick>
              </a:rPr>
              <a:t>quotepics</a:t>
            </a:r>
            <a:r>
              <a:rPr lang="en-US" sz="1500" b="1"/>
              <a:t> posts for Facebook and X</a:t>
            </a:r>
            <a:r>
              <a:rPr lang="en-US"/>
              <a:t> </a:t>
            </a:r>
            <a:endParaRPr/>
          </a:p>
        </p:txBody>
      </p:sp>
      <p:sp>
        <p:nvSpPr>
          <p:cNvPr id="211" name="TextBox 2"/>
          <p:cNvSpPr txBox="1"/>
          <p:nvPr/>
        </p:nvSpPr>
        <p:spPr>
          <a:xfrm>
            <a:off x="5973919" y="2246043"/>
            <a:ext cx="3557630" cy="16004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a:defRPr sz="1400" b="1"/>
            </a:pPr>
            <a:r>
              <a:t>P</a:t>
            </a:r>
            <a:r>
              <a:rPr>
                <a:latin typeface="Arial"/>
                <a:ea typeface="Arial"/>
                <a:cs typeface="Arial"/>
                <a:sym typeface="Arial"/>
              </a:rPr>
              <a:t>ost </a:t>
            </a:r>
            <a:r>
              <a:rPr lang="en-US">
                <a:latin typeface="Arial"/>
                <a:ea typeface="Arial"/>
                <a:cs typeface="Arial"/>
                <a:sym typeface="Arial"/>
              </a:rPr>
              <a:t>copy</a:t>
            </a:r>
            <a:r>
              <a:rPr>
                <a:latin typeface="Arial"/>
                <a:ea typeface="Arial"/>
                <a:cs typeface="Arial"/>
                <a:sym typeface="Arial"/>
              </a:rPr>
              <a:t> for Videos and </a:t>
            </a:r>
            <a:r>
              <a:rPr err="1">
                <a:latin typeface="Arial"/>
                <a:ea typeface="Arial"/>
                <a:cs typeface="Arial"/>
                <a:sym typeface="Arial"/>
              </a:rPr>
              <a:t>Quotepics</a:t>
            </a:r>
            <a:endParaRPr lang="en-US" err="1">
              <a:latin typeface="Arial"/>
              <a:ea typeface="Arial"/>
              <a:cs typeface="Arial"/>
            </a:endParaRPr>
          </a:p>
          <a:p>
            <a:pPr>
              <a:defRPr sz="1200" b="1">
                <a:latin typeface="Arial"/>
                <a:ea typeface="Arial"/>
                <a:cs typeface="Arial"/>
                <a:sym typeface="Arial"/>
              </a:defRPr>
            </a:pPr>
            <a:endParaRPr>
              <a:latin typeface="Arial"/>
              <a:ea typeface="Arial"/>
              <a:cs typeface="Arial"/>
              <a:sym typeface="Arial"/>
            </a:endParaRPr>
          </a:p>
          <a:p>
            <a:pPr>
              <a:defRPr sz="1200">
                <a:latin typeface="Arial"/>
                <a:ea typeface="Arial"/>
                <a:cs typeface="Arial"/>
                <a:sym typeface="Arial"/>
              </a:defRPr>
            </a:pPr>
            <a:r>
              <a:t>If you want to start your rewarding career with flexible hours and on the job training, apply for DWP jobs today. </a:t>
            </a:r>
          </a:p>
          <a:p>
            <a:pPr>
              <a:defRPr sz="1200">
                <a:latin typeface="Arial"/>
                <a:ea typeface="Arial"/>
                <a:cs typeface="Arial"/>
                <a:sym typeface="Arial"/>
              </a:defRPr>
            </a:pPr>
            <a:endParaRPr/>
          </a:p>
          <a:p>
            <a:pPr>
              <a:defRPr sz="1200">
                <a:latin typeface="Arial"/>
                <a:ea typeface="Arial"/>
                <a:cs typeface="Arial"/>
                <a:sym typeface="Arial"/>
              </a:defRPr>
            </a:pPr>
            <a:r>
              <a:t>For more information - </a:t>
            </a:r>
          </a:p>
          <a:p>
            <a:pPr>
              <a:defRPr sz="1200">
                <a:latin typeface="Arial"/>
                <a:ea typeface="Arial"/>
                <a:cs typeface="Arial"/>
                <a:sym typeface="Arial"/>
              </a:defRPr>
            </a:pPr>
            <a:r>
              <a:rPr u="sng">
                <a:solidFill>
                  <a:srgbClr val="0000FF"/>
                </a:solidFill>
                <a:uFill>
                  <a:solidFill>
                    <a:srgbClr val="0000FF"/>
                  </a:solidFill>
                </a:uFill>
                <a:hlinkClick r:id="rId6"/>
              </a:rPr>
              <a:t>Executive Officer Recruitment | DWP jobs</a:t>
            </a:r>
          </a:p>
        </p:txBody>
      </p:sp>
      <p:pic>
        <p:nvPicPr>
          <p:cNvPr id="212" name="A Day in the Life of Counter Fraud, Compliance and DebtOnline Media 10" descr="A Day in the Life of Counter Fraud, Compliance and DebtOnline Media 10"/>
          <p:cNvPicPr>
            <a:picLocks/>
          </p:cNvPicPr>
          <p:nvPr>
            <a:videoFile r:link="rId1"/>
          </p:nvPr>
        </p:nvPicPr>
        <p:blipFill>
          <a:blip r:embed="rId7"/>
          <a:stretch>
            <a:fillRect/>
          </a:stretch>
        </p:blipFill>
        <p:spPr>
          <a:xfrm>
            <a:off x="1536849" y="2024857"/>
            <a:ext cx="3557630" cy="1933542"/>
          </a:xfrm>
          <a:prstGeom prst="rect">
            <a:avLst/>
          </a:prstGeom>
        </p:spPr>
      </p:pic>
      <p:grpSp>
        <p:nvGrpSpPr>
          <p:cNvPr id="215" name="Group"/>
          <p:cNvGrpSpPr/>
          <p:nvPr/>
        </p:nvGrpSpPr>
        <p:grpSpPr>
          <a:xfrm>
            <a:off x="782961" y="4146628"/>
            <a:ext cx="5065406" cy="1347387"/>
            <a:chOff x="0" y="0"/>
            <a:chExt cx="5065404" cy="1347385"/>
          </a:xfrm>
        </p:grpSpPr>
        <p:pic>
          <p:nvPicPr>
            <p:cNvPr id="213" name="Picture 14" descr="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2399668" cy="1347386"/>
            </a:xfrm>
            <a:prstGeom prst="rect">
              <a:avLst/>
            </a:prstGeom>
            <a:ln w="12700" cap="flat">
              <a:noFill/>
              <a:miter lim="400000"/>
            </a:ln>
            <a:effectLst/>
          </p:spPr>
        </p:pic>
        <p:pic>
          <p:nvPicPr>
            <p:cNvPr id="214" name="Picture 15" descr="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73503" y="3882"/>
              <a:ext cx="2391902" cy="1339622"/>
            </a:xfrm>
            <a:prstGeom prst="rect">
              <a:avLst/>
            </a:prstGeom>
            <a:ln w="12700" cap="flat">
              <a:noFill/>
              <a:miter lim="400000"/>
            </a:ln>
            <a:effectLst/>
          </p:spPr>
        </p:pic>
      </p:grpSp>
      <p:grpSp>
        <p:nvGrpSpPr>
          <p:cNvPr id="221" name="Group"/>
          <p:cNvGrpSpPr/>
          <p:nvPr/>
        </p:nvGrpSpPr>
        <p:grpSpPr>
          <a:xfrm>
            <a:off x="8399874" y="4323784"/>
            <a:ext cx="3644990" cy="1517264"/>
            <a:chOff x="0" y="0"/>
            <a:chExt cx="3644990" cy="1517264"/>
          </a:xfrm>
        </p:grpSpPr>
        <p:sp>
          <p:nvSpPr>
            <p:cNvPr id="216" name="Oval 12"/>
            <p:cNvSpPr/>
            <p:nvPr/>
          </p:nvSpPr>
          <p:spPr>
            <a:xfrm>
              <a:off x="2917641" y="0"/>
              <a:ext cx="727349" cy="712435"/>
            </a:xfrm>
            <a:prstGeom prst="ellipse">
              <a:avLst/>
            </a:prstGeom>
            <a:solidFill>
              <a:schemeClr val="accent4"/>
            </a:solidFill>
            <a:ln w="12700" cap="flat">
              <a:noFill/>
              <a:miter lim="400000"/>
            </a:ln>
            <a:effectLst/>
          </p:spPr>
          <p:txBody>
            <a:bodyPr wrap="square" lIns="45718" tIns="45718" rIns="45718" bIns="45718" numCol="1" anchor="ctr">
              <a:noAutofit/>
            </a:bodyPr>
            <a:lstStyle/>
            <a:p>
              <a:pPr>
                <a:defRPr sz="1600">
                  <a:solidFill>
                    <a:schemeClr val="accent1"/>
                  </a:solidFill>
                  <a:latin typeface="Arial"/>
                  <a:ea typeface="Arial"/>
                  <a:cs typeface="Arial"/>
                  <a:sym typeface="Arial"/>
                </a:defRPr>
              </a:pPr>
              <a:endParaRPr/>
            </a:p>
          </p:txBody>
        </p:sp>
        <p:sp>
          <p:nvSpPr>
            <p:cNvPr id="217" name="Rectangle 7"/>
            <p:cNvSpPr/>
            <p:nvPr/>
          </p:nvSpPr>
          <p:spPr>
            <a:xfrm>
              <a:off x="0" y="389869"/>
              <a:ext cx="3408823" cy="901330"/>
            </a:xfrm>
            <a:prstGeom prst="rect">
              <a:avLst/>
            </a:prstGeom>
            <a:solidFill>
              <a:schemeClr val="accent4"/>
            </a:solidFill>
            <a:ln w="12700" cap="flat">
              <a:noFill/>
              <a:miter lim="400000"/>
            </a:ln>
            <a:effectLst/>
          </p:spPr>
          <p:txBody>
            <a:bodyPr wrap="square" lIns="45718" tIns="45718" rIns="45718" bIns="45718" numCol="1" anchor="ctr">
              <a:noAutofit/>
            </a:bodyPr>
            <a:lstStyle/>
            <a:p>
              <a:pPr>
                <a:defRPr sz="1600">
                  <a:solidFill>
                    <a:schemeClr val="accent1"/>
                  </a:solidFill>
                  <a:latin typeface="Arial"/>
                  <a:ea typeface="Arial"/>
                  <a:cs typeface="Arial"/>
                  <a:sym typeface="Arial"/>
                </a:defRPr>
              </a:pPr>
              <a:endParaRPr/>
            </a:p>
          </p:txBody>
        </p:sp>
        <p:sp>
          <p:nvSpPr>
            <p:cNvPr id="218" name="Arrow: Left 9"/>
            <p:cNvSpPr/>
            <p:nvPr/>
          </p:nvSpPr>
          <p:spPr>
            <a:xfrm rot="2992011">
              <a:off x="3096721" y="194314"/>
              <a:ext cx="319891" cy="279106"/>
            </a:xfrm>
            <a:prstGeom prst="leftArrow">
              <a:avLst>
                <a:gd name="adj1" fmla="val 45584"/>
                <a:gd name="adj2" fmla="val 87533"/>
              </a:avLst>
            </a:prstGeom>
            <a:solidFill>
              <a:srgbClr val="FFFFFF"/>
            </a:solidFill>
            <a:ln w="12700"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19" name="Oval 11"/>
            <p:cNvSpPr/>
            <p:nvPr/>
          </p:nvSpPr>
          <p:spPr>
            <a:xfrm>
              <a:off x="2979866" y="60374"/>
              <a:ext cx="604069" cy="591682"/>
            </a:xfrm>
            <a:prstGeom prst="ellipse">
              <a:avLst/>
            </a:prstGeom>
            <a:noFill/>
            <a:ln w="28575"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20" name="TextBox 4"/>
            <p:cNvSpPr txBox="1"/>
            <p:nvPr/>
          </p:nvSpPr>
          <p:spPr>
            <a:xfrm>
              <a:off x="336327" y="563162"/>
              <a:ext cx="2663065" cy="954102"/>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p>
              <a:pPr>
                <a:defRPr sz="1400">
                  <a:solidFill>
                    <a:schemeClr val="accent1"/>
                  </a:solidFill>
                  <a:latin typeface="Arial"/>
                  <a:ea typeface="Arial"/>
                  <a:cs typeface="Arial"/>
                  <a:sym typeface="Arial"/>
                </a:defRPr>
              </a:pPr>
              <a:r>
                <a:rPr lang="en-US"/>
                <a:t>Use </a:t>
              </a:r>
              <a:r>
                <a:rPr lang="en-US">
                  <a:solidFill>
                    <a:srgbClr val="4472C4"/>
                  </a:solidFill>
                </a:rPr>
                <a:t>the </a:t>
              </a:r>
              <a:r>
                <a:rPr lang="en-US"/>
                <a:t>links in red above </a:t>
              </a:r>
              <a:r>
                <a:rPr lang="en-US">
                  <a:solidFill>
                    <a:srgbClr val="4472C4"/>
                  </a:solidFill>
                </a:rPr>
                <a:t>to </a:t>
              </a:r>
              <a:r>
                <a:rPr lang="en-US"/>
                <a:t>download </a:t>
              </a:r>
              <a:r>
                <a:rPr lang="en-US">
                  <a:solidFill>
                    <a:srgbClr val="4472C4"/>
                  </a:solidFill>
                </a:rPr>
                <a:t>the </a:t>
              </a:r>
              <a:r>
                <a:rPr lang="en-US"/>
                <a:t>Compliance </a:t>
              </a:r>
              <a:r>
                <a:rPr lang="en-US">
                  <a:solidFill>
                    <a:srgbClr val="4472C4"/>
                  </a:solidFill>
                </a:rPr>
                <a:t>Officer </a:t>
              </a:r>
              <a:r>
                <a:rPr lang="en-US"/>
                <a:t>promotional products.</a:t>
              </a:r>
              <a:br>
                <a:rPr/>
              </a:br>
              <a:endParaRPr lang="en-US"/>
            </a:p>
          </p:txBody>
        </p:sp>
      </p:grpSp>
      <p:sp>
        <p:nvSpPr>
          <p:cNvPr id="222" name="Rectangle 3"/>
          <p:cNvSpPr/>
          <p:nvPr/>
        </p:nvSpPr>
        <p:spPr>
          <a:xfrm>
            <a:off x="598046" y="-12700"/>
            <a:ext cx="1771383" cy="922591"/>
          </a:xfrm>
          <a:prstGeom prst="rect">
            <a:avLst/>
          </a:prstGeom>
          <a:solidFill>
            <a:srgbClr val="F5C242"/>
          </a:solidFill>
          <a:ln w="12700">
            <a:miter lim="400000"/>
          </a:ln>
        </p:spPr>
        <p:txBody>
          <a:bodyPr lIns="45718" tIns="45718" rIns="45718" bIns="45718" anchor="ctr"/>
          <a:lstStyle/>
          <a:p>
            <a:pPr>
              <a:defRPr sz="3200">
                <a:solidFill>
                  <a:srgbClr val="F5C242"/>
                </a:solidFill>
                <a:latin typeface="+mj-lt"/>
                <a:ea typeface="+mj-ea"/>
                <a:cs typeface="+mj-cs"/>
                <a:sym typeface="Calibri"/>
              </a:defRPr>
            </a:pPr>
            <a:endParaRPr/>
          </a:p>
        </p:txBody>
      </p:sp>
      <p:sp>
        <p:nvSpPr>
          <p:cNvPr id="223" name="TextBox 2"/>
          <p:cNvSpPr txBox="1"/>
          <p:nvPr/>
        </p:nvSpPr>
        <p:spPr>
          <a:xfrm>
            <a:off x="2467960" y="93049"/>
            <a:ext cx="9360642" cy="77059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a:defRPr sz="1600" b="1">
                <a:solidFill>
                  <a:schemeClr val="accent1"/>
                </a:solidFill>
                <a:latin typeface="Arial"/>
                <a:ea typeface="Arial"/>
                <a:cs typeface="Arial"/>
                <a:sym typeface="Arial"/>
              </a:defRPr>
            </a:pPr>
            <a:r>
              <a:t>Counter Fraud, Compliance and Debt (CFCD) work with customers over the phone or conducting face-to-face interviews to review claims, checking that declarations and changes have been reported at the right time and taking appropriate corrective action if errors are found.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12"/>
                </p:tgtEl>
              </p:cMediaNode>
            </p:video>
            <p:seq concurrent="1" prevAc="none" nextAc="seek">
              <p:cTn id="8" restart="whenNotActive" fill="hold" evtFilter="cancelBubble" nodeType="interactiveSeq">
                <p:stCondLst>
                  <p:cond evt="onClick" delay="0">
                    <p:tgtEl>
                      <p:spTgt spid="2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2"/>
                                        </p:tgtEl>
                                      </p:cBhvr>
                                    </p:cmd>
                                  </p:childTnLst>
                                </p:cTn>
                              </p:par>
                            </p:childTnLst>
                          </p:cTn>
                        </p:par>
                      </p:childTnLst>
                    </p:cTn>
                  </p:par>
                </p:childTnLst>
              </p:cTn>
              <p:nextCondLst>
                <p:cond evt="onClick" delay="0">
                  <p:tgtEl>
                    <p:spTgt spid="212"/>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78959C6F4B9549AA55139B8996A9E1" ma:contentTypeVersion="22" ma:contentTypeDescription="Create a new document." ma:contentTypeScope="" ma:versionID="fcc4412299d1a3ffae1b8dece53fddf4">
  <xsd:schema xmlns:xsd="http://www.w3.org/2001/XMLSchema" xmlns:xs="http://www.w3.org/2001/XMLSchema" xmlns:p="http://schemas.microsoft.com/office/2006/metadata/properties" xmlns:ns1="http://schemas.microsoft.com/sharepoint/v3" xmlns:ns2="4907b6fc-6914-4bd5-852b-d5ad3b26c346" xmlns:ns3="b8aa48ac-208f-4680-9244-2c2beb652f1d" xmlns:ns4="a04dbe3e-63b4-48d2-9d03-f0eb0c7bc09d" targetNamespace="http://schemas.microsoft.com/office/2006/metadata/properties" ma:root="true" ma:fieldsID="b546bfc487b2ea047e8578f0320831df" ns1:_="" ns2:_="" ns3:_="" ns4:_="">
    <xsd:import namespace="http://schemas.microsoft.com/sharepoint/v3"/>
    <xsd:import namespace="4907b6fc-6914-4bd5-852b-d5ad3b26c346"/>
    <xsd:import namespace="b8aa48ac-208f-4680-9244-2c2beb652f1d"/>
    <xsd:import namespace="a04dbe3e-63b4-48d2-9d03-f0eb0c7bc0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lcf76f155ced4ddcb4097134ff3c332f" minOccurs="0"/>
                <xsd:element ref="ns4:TaxCatchAll"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07b6fc-6914-4bd5-852b-d5ad3b26c3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33ebcec-c535-4b75-bbfd-3283b9d6285a" ma:termSetId="09814cd3-568e-fe90-9814-8d621ff8fb84" ma:anchorId="fba54fb3-c3e1-fe81-a776-ca4b69148c4d" ma:open="true" ma:isKeyword="false">
      <xsd:complexType>
        <xsd:sequence>
          <xsd:element ref="pc:Terms" minOccurs="0" maxOccurs="1"/>
        </xsd:sequence>
      </xsd:complexType>
    </xsd:element>
    <xsd:element name="Notes" ma:index="26" nillable="true" ma:displayName="Notes" ma:format="Dropdown" ma:internalName="Notes">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aa48ac-208f-4680-9244-2c2beb652f1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4dbe3e-63b4-48d2-9d03-f0eb0c7bc09d"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b6f734d6-fc1c-467d-a4e0-f0f50b11019d}" ma:internalName="TaxCatchAll" ma:showField="CatchAllData" ma:web="b8aa48ac-208f-4680-9244-2c2beb652f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F6CCB-7548-41F9-9DE3-F9ECBA868E9E}">
  <ds:schemaRefs>
    <ds:schemaRef ds:uri="4907b6fc-6914-4bd5-852b-d5ad3b26c346"/>
    <ds:schemaRef ds:uri="a04dbe3e-63b4-48d2-9d03-f0eb0c7bc09d"/>
    <ds:schemaRef ds:uri="b8aa48ac-208f-4680-9244-2c2beb652f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55EB40-87DD-4D08-8ADE-22599A5834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4</cp:revision>
  <dcterms:modified xsi:type="dcterms:W3CDTF">2024-11-07T15:55:55Z</dcterms:modified>
</cp:coreProperties>
</file>